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9" r:id="rId5"/>
    <p:sldId id="280" r:id="rId6"/>
    <p:sldId id="281" r:id="rId7"/>
    <p:sldId id="282" r:id="rId8"/>
    <p:sldId id="283" r:id="rId9"/>
    <p:sldId id="312" r:id="rId10"/>
    <p:sldId id="287" r:id="rId11"/>
    <p:sldId id="288" r:id="rId12"/>
    <p:sldId id="291" r:id="rId13"/>
    <p:sldId id="289" r:id="rId14"/>
    <p:sldId id="290" r:id="rId15"/>
    <p:sldId id="313" r:id="rId16"/>
    <p:sldId id="292" r:id="rId17"/>
    <p:sldId id="293" r:id="rId18"/>
    <p:sldId id="294" r:id="rId19"/>
    <p:sldId id="314" r:id="rId20"/>
    <p:sldId id="295" r:id="rId21"/>
    <p:sldId id="310" r:id="rId22"/>
    <p:sldId id="311" r:id="rId23"/>
    <p:sldId id="309" r:id="rId24"/>
    <p:sldId id="296" r:id="rId25"/>
    <p:sldId id="299" r:id="rId26"/>
    <p:sldId id="298" r:id="rId27"/>
    <p:sldId id="300" r:id="rId28"/>
    <p:sldId id="301" r:id="rId29"/>
    <p:sldId id="304" r:id="rId30"/>
    <p:sldId id="305" r:id="rId31"/>
    <p:sldId id="306" r:id="rId32"/>
    <p:sldId id="307" r:id="rId33"/>
    <p:sldId id="308"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6" d="100"/>
          <a:sy n="106" d="100"/>
        </p:scale>
        <p:origin x="92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on, JP P. - CAO Senior Assistant City Attorney" userId="f4ca84a0-bee4-4959-8531-3c3624e72b69" providerId="ADAL" clId="{6813ECD7-6293-4896-95A2-66D4F42CDA04}"/>
    <pc:docChg chg="custSel modSld">
      <pc:chgData name="Moon, JP P. - CAO Senior Assistant City Attorney" userId="f4ca84a0-bee4-4959-8531-3c3624e72b69" providerId="ADAL" clId="{6813ECD7-6293-4896-95A2-66D4F42CDA04}" dt="2024-07-29T14:06:17.618" v="214" actId="20577"/>
      <pc:docMkLst>
        <pc:docMk/>
      </pc:docMkLst>
      <pc:sldChg chg="delSp mod">
        <pc:chgData name="Moon, JP P. - CAO Senior Assistant City Attorney" userId="f4ca84a0-bee4-4959-8531-3c3624e72b69" providerId="ADAL" clId="{6813ECD7-6293-4896-95A2-66D4F42CDA04}" dt="2024-07-29T14:05:17.375" v="96" actId="478"/>
        <pc:sldMkLst>
          <pc:docMk/>
          <pc:sldMk cId="888665038" sldId="257"/>
        </pc:sldMkLst>
        <pc:spChg chg="del">
          <ac:chgData name="Moon, JP P. - CAO Senior Assistant City Attorney" userId="f4ca84a0-bee4-4959-8531-3c3624e72b69" providerId="ADAL" clId="{6813ECD7-6293-4896-95A2-66D4F42CDA04}" dt="2024-07-29T14:05:17.375" v="96" actId="478"/>
          <ac:spMkLst>
            <pc:docMk/>
            <pc:sldMk cId="888665038" sldId="257"/>
            <ac:spMk id="6" creationId="{180784A4-D160-0BB1-3923-3C0CB5749FCB}"/>
          </ac:spMkLst>
        </pc:spChg>
      </pc:sldChg>
      <pc:sldChg chg="modSp mod">
        <pc:chgData name="Moon, JP P. - CAO Senior Assistant City Attorney" userId="f4ca84a0-bee4-4959-8531-3c3624e72b69" providerId="ADAL" clId="{6813ECD7-6293-4896-95A2-66D4F42CDA04}" dt="2024-07-29T14:00:57.819" v="1" actId="13926"/>
        <pc:sldMkLst>
          <pc:docMk/>
          <pc:sldMk cId="1073919980" sldId="281"/>
        </pc:sldMkLst>
        <pc:spChg chg="mod">
          <ac:chgData name="Moon, JP P. - CAO Senior Assistant City Attorney" userId="f4ca84a0-bee4-4959-8531-3c3624e72b69" providerId="ADAL" clId="{6813ECD7-6293-4896-95A2-66D4F42CDA04}" dt="2024-07-29T14:00:57.819" v="1" actId="13926"/>
          <ac:spMkLst>
            <pc:docMk/>
            <pc:sldMk cId="1073919980" sldId="281"/>
            <ac:spMk id="15" creationId="{A2E3F2B0-EB41-0910-5C74-B6C1F5893964}"/>
          </ac:spMkLst>
        </pc:spChg>
      </pc:sldChg>
      <pc:sldChg chg="modSp mod">
        <pc:chgData name="Moon, JP P. - CAO Senior Assistant City Attorney" userId="f4ca84a0-bee4-4959-8531-3c3624e72b69" providerId="ADAL" clId="{6813ECD7-6293-4896-95A2-66D4F42CDA04}" dt="2024-07-29T14:01:11.509" v="4" actId="13926"/>
        <pc:sldMkLst>
          <pc:docMk/>
          <pc:sldMk cId="2275743439" sldId="282"/>
        </pc:sldMkLst>
        <pc:spChg chg="mod">
          <ac:chgData name="Moon, JP P. - CAO Senior Assistant City Attorney" userId="f4ca84a0-bee4-4959-8531-3c3624e72b69" providerId="ADAL" clId="{6813ECD7-6293-4896-95A2-66D4F42CDA04}" dt="2024-07-29T14:01:11.509" v="4" actId="13926"/>
          <ac:spMkLst>
            <pc:docMk/>
            <pc:sldMk cId="2275743439" sldId="282"/>
            <ac:spMk id="15" creationId="{A2E3F2B0-EB41-0910-5C74-B6C1F5893964}"/>
          </ac:spMkLst>
        </pc:spChg>
      </pc:sldChg>
      <pc:sldChg chg="modSp mod">
        <pc:chgData name="Moon, JP P. - CAO Senior Assistant City Attorney" userId="f4ca84a0-bee4-4959-8531-3c3624e72b69" providerId="ADAL" clId="{6813ECD7-6293-4896-95A2-66D4F42CDA04}" dt="2024-07-29T14:01:30.584" v="6" actId="13926"/>
        <pc:sldMkLst>
          <pc:docMk/>
          <pc:sldMk cId="1025695322" sldId="292"/>
        </pc:sldMkLst>
        <pc:spChg chg="mod">
          <ac:chgData name="Moon, JP P. - CAO Senior Assistant City Attorney" userId="f4ca84a0-bee4-4959-8531-3c3624e72b69" providerId="ADAL" clId="{6813ECD7-6293-4896-95A2-66D4F42CDA04}" dt="2024-07-29T14:01:30.584" v="6" actId="13926"/>
          <ac:spMkLst>
            <pc:docMk/>
            <pc:sldMk cId="1025695322" sldId="292"/>
            <ac:spMk id="3" creationId="{787C2316-E2CD-9A84-14B1-0F55AA58AAA3}"/>
          </ac:spMkLst>
        </pc:spChg>
      </pc:sldChg>
      <pc:sldChg chg="modSp mod">
        <pc:chgData name="Moon, JP P. - CAO Senior Assistant City Attorney" userId="f4ca84a0-bee4-4959-8531-3c3624e72b69" providerId="ADAL" clId="{6813ECD7-6293-4896-95A2-66D4F42CDA04}" dt="2024-07-29T14:02:27.367" v="28" actId="20577"/>
        <pc:sldMkLst>
          <pc:docMk/>
          <pc:sldMk cId="747622101" sldId="298"/>
        </pc:sldMkLst>
        <pc:spChg chg="mod">
          <ac:chgData name="Moon, JP P. - CAO Senior Assistant City Attorney" userId="f4ca84a0-bee4-4959-8531-3c3624e72b69" providerId="ADAL" clId="{6813ECD7-6293-4896-95A2-66D4F42CDA04}" dt="2024-07-29T14:02:27.367" v="28" actId="20577"/>
          <ac:spMkLst>
            <pc:docMk/>
            <pc:sldMk cId="747622101" sldId="298"/>
            <ac:spMk id="3" creationId="{787C2316-E2CD-9A84-14B1-0F55AA58AAA3}"/>
          </ac:spMkLst>
        </pc:spChg>
      </pc:sldChg>
      <pc:sldChg chg="modSp mod">
        <pc:chgData name="Moon, JP P. - CAO Senior Assistant City Attorney" userId="f4ca84a0-bee4-4959-8531-3c3624e72b69" providerId="ADAL" clId="{6813ECD7-6293-4896-95A2-66D4F42CDA04}" dt="2024-07-29T14:03:35.913" v="78" actId="6549"/>
        <pc:sldMkLst>
          <pc:docMk/>
          <pc:sldMk cId="339533116" sldId="304"/>
        </pc:sldMkLst>
        <pc:spChg chg="mod">
          <ac:chgData name="Moon, JP P. - CAO Senior Assistant City Attorney" userId="f4ca84a0-bee4-4959-8531-3c3624e72b69" providerId="ADAL" clId="{6813ECD7-6293-4896-95A2-66D4F42CDA04}" dt="2024-07-29T14:03:35.913" v="78" actId="6549"/>
          <ac:spMkLst>
            <pc:docMk/>
            <pc:sldMk cId="339533116" sldId="304"/>
            <ac:spMk id="3" creationId="{787C2316-E2CD-9A84-14B1-0F55AA58AAA3}"/>
          </ac:spMkLst>
        </pc:spChg>
      </pc:sldChg>
      <pc:sldChg chg="modSp mod">
        <pc:chgData name="Moon, JP P. - CAO Senior Assistant City Attorney" userId="f4ca84a0-bee4-4959-8531-3c3624e72b69" providerId="ADAL" clId="{6813ECD7-6293-4896-95A2-66D4F42CDA04}" dt="2024-07-29T14:04:12.518" v="81" actId="13926"/>
        <pc:sldMkLst>
          <pc:docMk/>
          <pc:sldMk cId="1775434571" sldId="305"/>
        </pc:sldMkLst>
        <pc:spChg chg="mod">
          <ac:chgData name="Moon, JP P. - CAO Senior Assistant City Attorney" userId="f4ca84a0-bee4-4959-8531-3c3624e72b69" providerId="ADAL" clId="{6813ECD7-6293-4896-95A2-66D4F42CDA04}" dt="2024-07-29T14:04:12.518" v="81" actId="13926"/>
          <ac:spMkLst>
            <pc:docMk/>
            <pc:sldMk cId="1775434571" sldId="305"/>
            <ac:spMk id="3" creationId="{787C2316-E2CD-9A84-14B1-0F55AA58AAA3}"/>
          </ac:spMkLst>
        </pc:spChg>
      </pc:sldChg>
      <pc:sldChg chg="modSp mod">
        <pc:chgData name="Moon, JP P. - CAO Senior Assistant City Attorney" userId="f4ca84a0-bee4-4959-8531-3c3624e72b69" providerId="ADAL" clId="{6813ECD7-6293-4896-95A2-66D4F42CDA04}" dt="2024-07-29T14:04:50.331" v="93" actId="13926"/>
        <pc:sldMkLst>
          <pc:docMk/>
          <pc:sldMk cId="3047133465" sldId="306"/>
        </pc:sldMkLst>
        <pc:spChg chg="mod">
          <ac:chgData name="Moon, JP P. - CAO Senior Assistant City Attorney" userId="f4ca84a0-bee4-4959-8531-3c3624e72b69" providerId="ADAL" clId="{6813ECD7-6293-4896-95A2-66D4F42CDA04}" dt="2024-07-29T14:04:50.331" v="93" actId="13926"/>
          <ac:spMkLst>
            <pc:docMk/>
            <pc:sldMk cId="3047133465" sldId="306"/>
            <ac:spMk id="3" creationId="{787C2316-E2CD-9A84-14B1-0F55AA58AAA3}"/>
          </ac:spMkLst>
        </pc:spChg>
      </pc:sldChg>
      <pc:sldChg chg="modSp mod">
        <pc:chgData name="Moon, JP P. - CAO Senior Assistant City Attorney" userId="f4ca84a0-bee4-4959-8531-3c3624e72b69" providerId="ADAL" clId="{6813ECD7-6293-4896-95A2-66D4F42CDA04}" dt="2024-07-29T14:06:17.618" v="214" actId="20577"/>
        <pc:sldMkLst>
          <pc:docMk/>
          <pc:sldMk cId="70439629" sldId="308"/>
        </pc:sldMkLst>
        <pc:spChg chg="mod">
          <ac:chgData name="Moon, JP P. - CAO Senior Assistant City Attorney" userId="f4ca84a0-bee4-4959-8531-3c3624e72b69" providerId="ADAL" clId="{6813ECD7-6293-4896-95A2-66D4F42CDA04}" dt="2024-07-29T14:06:17.618" v="214" actId="20577"/>
          <ac:spMkLst>
            <pc:docMk/>
            <pc:sldMk cId="70439629" sldId="308"/>
            <ac:spMk id="5" creationId="{B2717B78-0589-8DC8-EC8A-F80866942ABA}"/>
          </ac:spMkLst>
        </pc:spChg>
      </pc:sldChg>
      <pc:sldChg chg="delSp mod">
        <pc:chgData name="Moon, JP P. - CAO Senior Assistant City Attorney" userId="f4ca84a0-bee4-4959-8531-3c3624e72b69" providerId="ADAL" clId="{6813ECD7-6293-4896-95A2-66D4F42CDA04}" dt="2024-07-29T14:05:10.174" v="95" actId="478"/>
        <pc:sldMkLst>
          <pc:docMk/>
          <pc:sldMk cId="996663178" sldId="312"/>
        </pc:sldMkLst>
        <pc:spChg chg="del">
          <ac:chgData name="Moon, JP P. - CAO Senior Assistant City Attorney" userId="f4ca84a0-bee4-4959-8531-3c3624e72b69" providerId="ADAL" clId="{6813ECD7-6293-4896-95A2-66D4F42CDA04}" dt="2024-07-29T14:05:10.174" v="95" actId="478"/>
          <ac:spMkLst>
            <pc:docMk/>
            <pc:sldMk cId="996663178" sldId="312"/>
            <ac:spMk id="6" creationId="{54BC2D96-6F9B-63EF-FE1F-8387700E12A0}"/>
          </ac:spMkLst>
        </pc:spChg>
      </pc:sldChg>
      <pc:sldChg chg="delSp mod">
        <pc:chgData name="Moon, JP P. - CAO Senior Assistant City Attorney" userId="f4ca84a0-bee4-4959-8531-3c3624e72b69" providerId="ADAL" clId="{6813ECD7-6293-4896-95A2-66D4F42CDA04}" dt="2024-07-29T14:05:03.717" v="94" actId="478"/>
        <pc:sldMkLst>
          <pc:docMk/>
          <pc:sldMk cId="4144303714" sldId="314"/>
        </pc:sldMkLst>
        <pc:spChg chg="del">
          <ac:chgData name="Moon, JP P. - CAO Senior Assistant City Attorney" userId="f4ca84a0-bee4-4959-8531-3c3624e72b69" providerId="ADAL" clId="{6813ECD7-6293-4896-95A2-66D4F42CDA04}" dt="2024-07-29T14:05:03.717" v="94" actId="478"/>
          <ac:spMkLst>
            <pc:docMk/>
            <pc:sldMk cId="4144303714" sldId="314"/>
            <ac:spMk id="6" creationId="{54BC2D96-6F9B-63EF-FE1F-8387700E12A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143676134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1846553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172646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2584261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417561793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346824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A09F0C-FC5B-40F8-9C15-3242CE64BAB7}"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893017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2409393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371227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20C6F938-C5C8-4385-95C3-3B3E38F310F4}" type="datetimeFigureOut">
              <a:rPr lang="en-US" smtClean="0"/>
              <a:t>7/29/2024</a:t>
            </a:fld>
            <a:endParaRPr lang="en-US" dirty="0"/>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1598839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0C6F938-C5C8-4385-95C3-3B3E38F310F4}" type="datetimeFigureOut">
              <a:rPr lang="en-US" smtClean="0"/>
              <a:t>7/29/2024</a:t>
            </a:fld>
            <a:endParaRPr lang="en-US" dirty="0"/>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3A09F0C-FC5B-40F8-9C15-3242CE64BAB7}" type="slidenum">
              <a:rPr lang="en-US" smtClean="0"/>
              <a:t>‹#›</a:t>
            </a:fld>
            <a:endParaRPr lang="en-US" dirty="0"/>
          </a:p>
        </p:txBody>
      </p:sp>
    </p:spTree>
    <p:extLst>
      <p:ext uri="{BB962C8B-B14F-4D97-AF65-F5344CB8AC3E}">
        <p14:creationId xmlns:p14="http://schemas.microsoft.com/office/powerpoint/2010/main" val="2584388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20C6F938-C5C8-4385-95C3-3B3E38F310F4}" type="datetimeFigureOut">
              <a:rPr lang="en-US" smtClean="0"/>
              <a:t>7/29/2024</a:t>
            </a:fld>
            <a:endParaRPr lang="en-US" dirty="0"/>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63A09F0C-FC5B-40F8-9C15-3242CE64BAB7}" type="slidenum">
              <a:rPr lang="en-US" smtClean="0"/>
              <a:t>‹#›</a:t>
            </a:fld>
            <a:endParaRPr lang="en-US" dirty="0"/>
          </a:p>
        </p:txBody>
      </p:sp>
    </p:spTree>
    <p:extLst>
      <p:ext uri="{BB962C8B-B14F-4D97-AF65-F5344CB8AC3E}">
        <p14:creationId xmlns:p14="http://schemas.microsoft.com/office/powerpoint/2010/main" val="2639608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480B5-B73B-DBAC-128D-63A15B6F8A3E}"/>
              </a:ext>
            </a:extLst>
          </p:cNvPr>
          <p:cNvSpPr>
            <a:spLocks noGrp="1"/>
          </p:cNvSpPr>
          <p:nvPr>
            <p:ph type="ctrTitle"/>
          </p:nvPr>
        </p:nvSpPr>
        <p:spPr/>
        <p:txBody>
          <a:bodyPr/>
          <a:lstStyle/>
          <a:p>
            <a:r>
              <a:rPr lang="en-US" dirty="0"/>
              <a:t>Current Trends in penalties</a:t>
            </a:r>
          </a:p>
        </p:txBody>
      </p:sp>
      <p:sp>
        <p:nvSpPr>
          <p:cNvPr id="3" name="Subtitle 2">
            <a:extLst>
              <a:ext uri="{FF2B5EF4-FFF2-40B4-BE49-F238E27FC236}">
                <a16:creationId xmlns:a16="http://schemas.microsoft.com/office/drawing/2014/main" id="{C8DEA558-B48F-00E5-A529-5DE176B01FB5}"/>
              </a:ext>
            </a:extLst>
          </p:cNvPr>
          <p:cNvSpPr>
            <a:spLocks noGrp="1"/>
          </p:cNvSpPr>
          <p:nvPr>
            <p:ph type="subTitle" idx="1"/>
          </p:nvPr>
        </p:nvSpPr>
        <p:spPr/>
        <p:txBody>
          <a:bodyPr/>
          <a:lstStyle/>
          <a:p>
            <a:r>
              <a:rPr lang="en-US" dirty="0"/>
              <a:t>JP Moon –Assistant City Attorney</a:t>
            </a:r>
          </a:p>
          <a:p>
            <a:r>
              <a:rPr lang="en-US" dirty="0"/>
              <a:t>City and County of Denver</a:t>
            </a:r>
          </a:p>
        </p:txBody>
      </p:sp>
    </p:spTree>
    <p:extLst>
      <p:ext uri="{BB962C8B-B14F-4D97-AF65-F5344CB8AC3E}">
        <p14:creationId xmlns:p14="http://schemas.microsoft.com/office/powerpoint/2010/main" val="1157297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227F586-E61F-52F1-8198-5824D9BB1E03}"/>
              </a:ext>
            </a:extLst>
          </p:cNvPr>
          <p:cNvSpPr>
            <a:spLocks noGrp="1"/>
          </p:cNvSpPr>
          <p:nvPr>
            <p:ph type="title"/>
          </p:nvPr>
        </p:nvSpPr>
        <p:spPr>
          <a:xfrm>
            <a:off x="1673352" y="467418"/>
            <a:ext cx="5797296" cy="1188720"/>
          </a:xfrm>
          <a:solidFill>
            <a:srgbClr val="FFFFFF"/>
          </a:solidFill>
        </p:spPr>
        <p:txBody>
          <a:bodyPr>
            <a:normAutofit/>
          </a:bodyPr>
          <a:lstStyle/>
          <a:p>
            <a:r>
              <a:rPr lang="en-US" dirty="0"/>
              <a:t>Penalties Generally</a:t>
            </a:r>
          </a:p>
        </p:txBody>
      </p:sp>
      <p:sp>
        <p:nvSpPr>
          <p:cNvPr id="3" name="Content Placeholder 2">
            <a:extLst>
              <a:ext uri="{FF2B5EF4-FFF2-40B4-BE49-F238E27FC236}">
                <a16:creationId xmlns:a16="http://schemas.microsoft.com/office/drawing/2014/main" id="{3699AF12-BB74-7D85-7D9B-68F4DA5C3C30}"/>
              </a:ext>
            </a:extLst>
          </p:cNvPr>
          <p:cNvSpPr>
            <a:spLocks noGrp="1"/>
          </p:cNvSpPr>
          <p:nvPr>
            <p:ph idx="1"/>
          </p:nvPr>
        </p:nvSpPr>
        <p:spPr>
          <a:xfrm>
            <a:off x="1132113" y="1843589"/>
            <a:ext cx="6905897" cy="3529599"/>
          </a:xfrm>
        </p:spPr>
        <p:txBody>
          <a:bodyPr>
            <a:noAutofit/>
          </a:bodyPr>
          <a:lstStyle/>
          <a:p>
            <a:pPr>
              <a:lnSpc>
                <a:spcPct val="90000"/>
              </a:lnSpc>
            </a:pPr>
            <a:r>
              <a:rPr lang="en-US" sz="1500" b="0" i="0" dirty="0">
                <a:solidFill>
                  <a:srgbClr val="404040"/>
                </a:solidFill>
                <a:effectLst/>
              </a:rPr>
              <a:t>Statutory sanction which can be imposed for a party's failure to obey an order or failure to comply with the Act or rules.</a:t>
            </a:r>
          </a:p>
          <a:p>
            <a:pPr>
              <a:lnSpc>
                <a:spcPct val="90000"/>
              </a:lnSpc>
            </a:pPr>
            <a:r>
              <a:rPr lang="en-US" sz="1500" dirty="0">
                <a:solidFill>
                  <a:srgbClr val="404040"/>
                </a:solidFill>
              </a:rPr>
              <a:t>Penalties are to </a:t>
            </a:r>
            <a:r>
              <a:rPr lang="en-US" sz="1500" b="0" i="0" dirty="0">
                <a:solidFill>
                  <a:srgbClr val="404040"/>
                </a:solidFill>
                <a:effectLst/>
              </a:rPr>
              <a:t>deter misconduct and compel compliance.</a:t>
            </a:r>
          </a:p>
          <a:p>
            <a:pPr>
              <a:lnSpc>
                <a:spcPct val="90000"/>
              </a:lnSpc>
            </a:pPr>
            <a:r>
              <a:rPr lang="en-US" sz="1500" b="0" i="0" u="none" strike="noStrike" baseline="0" dirty="0">
                <a:solidFill>
                  <a:srgbClr val="404040"/>
                </a:solidFill>
              </a:rPr>
              <a:t>Whether statutory penalties may be imposed involves a two-step analysis. </a:t>
            </a:r>
          </a:p>
          <a:p>
            <a:pPr lvl="1">
              <a:lnSpc>
                <a:spcPct val="90000"/>
              </a:lnSpc>
            </a:pPr>
            <a:r>
              <a:rPr lang="en-US" sz="1500" b="0" i="0" u="none" strike="noStrike" baseline="0" dirty="0">
                <a:solidFill>
                  <a:srgbClr val="404040"/>
                </a:solidFill>
              </a:rPr>
              <a:t>First, whether the conduct constitutes a violation of the Act, a rule or an order. </a:t>
            </a:r>
          </a:p>
          <a:p>
            <a:pPr lvl="1">
              <a:lnSpc>
                <a:spcPct val="90000"/>
              </a:lnSpc>
            </a:pPr>
            <a:r>
              <a:rPr lang="en-US" sz="1500" b="0" i="0" u="none" strike="noStrike" baseline="0" dirty="0">
                <a:solidFill>
                  <a:srgbClr val="404040"/>
                </a:solidFill>
              </a:rPr>
              <a:t>Second, whether any action or inaction constituting the violation was objectively unreasonable. </a:t>
            </a:r>
            <a:r>
              <a:rPr lang="en-US" sz="1500" b="0" i="0" dirty="0">
                <a:solidFill>
                  <a:srgbClr val="404040"/>
                </a:solidFill>
                <a:effectLst/>
              </a:rPr>
              <a:t> </a:t>
            </a:r>
          </a:p>
          <a:p>
            <a:pPr lvl="2">
              <a:lnSpc>
                <a:spcPct val="90000"/>
              </a:lnSpc>
            </a:pPr>
            <a:r>
              <a:rPr lang="en-US" sz="1300" b="0" i="0" u="none" strike="noStrike" baseline="0" dirty="0">
                <a:solidFill>
                  <a:srgbClr val="404040"/>
                </a:solidFill>
              </a:rPr>
              <a:t>There is no requirement that the party know that its actions were unreasonable</a:t>
            </a:r>
            <a:endParaRPr lang="en-US" sz="1300" dirty="0">
              <a:solidFill>
                <a:srgbClr val="404040"/>
              </a:solidFill>
            </a:endParaRPr>
          </a:p>
          <a:p>
            <a:pPr>
              <a:lnSpc>
                <a:spcPct val="90000"/>
              </a:lnSpc>
            </a:pPr>
            <a:r>
              <a:rPr lang="en-US" sz="1500" b="0" i="0" u="none" strike="noStrike" baseline="0" dirty="0">
                <a:solidFill>
                  <a:srgbClr val="404040"/>
                </a:solidFill>
              </a:rPr>
              <a:t>If the claimant makes a prima facie showing the burden of persuasion shifts to the respondents to prove their conduct was reasonable under the circumstances.</a:t>
            </a:r>
          </a:p>
          <a:p>
            <a:pPr lvl="1">
              <a:lnSpc>
                <a:spcPct val="90000"/>
              </a:lnSpc>
            </a:pPr>
            <a:r>
              <a:rPr lang="en-US" sz="1500" b="0" i="0" u="none" strike="noStrike" baseline="0" dirty="0">
                <a:solidFill>
                  <a:srgbClr val="404040"/>
                </a:solidFill>
              </a:rPr>
              <a:t>A party establishes a prima facie showing of unreasonable conduct by proving that an insurer violated a rule of procedure.</a:t>
            </a:r>
            <a:endParaRPr lang="en-US" sz="1500" dirty="0">
              <a:solidFill>
                <a:srgbClr val="404040"/>
              </a:solidFill>
            </a:endParaRPr>
          </a:p>
        </p:txBody>
      </p:sp>
    </p:spTree>
    <p:extLst>
      <p:ext uri="{BB962C8B-B14F-4D97-AF65-F5344CB8AC3E}">
        <p14:creationId xmlns:p14="http://schemas.microsoft.com/office/powerpoint/2010/main" val="2822479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227F586-E61F-52F1-8198-5824D9BB1E03}"/>
              </a:ext>
            </a:extLst>
          </p:cNvPr>
          <p:cNvSpPr>
            <a:spLocks noGrp="1"/>
          </p:cNvSpPr>
          <p:nvPr>
            <p:ph type="title"/>
          </p:nvPr>
        </p:nvSpPr>
        <p:spPr>
          <a:xfrm>
            <a:off x="1673352" y="467418"/>
            <a:ext cx="5797296" cy="1188720"/>
          </a:xfrm>
          <a:solidFill>
            <a:srgbClr val="FFFFFF"/>
          </a:solidFill>
        </p:spPr>
        <p:txBody>
          <a:bodyPr>
            <a:normAutofit/>
          </a:bodyPr>
          <a:lstStyle/>
          <a:p>
            <a:r>
              <a:rPr lang="en-US" dirty="0"/>
              <a:t>Form of Penalties</a:t>
            </a:r>
          </a:p>
        </p:txBody>
      </p:sp>
      <p:sp>
        <p:nvSpPr>
          <p:cNvPr id="3" name="Content Placeholder 2">
            <a:extLst>
              <a:ext uri="{FF2B5EF4-FFF2-40B4-BE49-F238E27FC236}">
                <a16:creationId xmlns:a16="http://schemas.microsoft.com/office/drawing/2014/main" id="{3699AF12-BB74-7D85-7D9B-68F4DA5C3C30}"/>
              </a:ext>
            </a:extLst>
          </p:cNvPr>
          <p:cNvSpPr>
            <a:spLocks noGrp="1"/>
          </p:cNvSpPr>
          <p:nvPr>
            <p:ph idx="1"/>
          </p:nvPr>
        </p:nvSpPr>
        <p:spPr>
          <a:xfrm>
            <a:off x="1097280" y="1843589"/>
            <a:ext cx="6853646" cy="3564433"/>
          </a:xfrm>
        </p:spPr>
        <p:txBody>
          <a:bodyPr>
            <a:normAutofit/>
          </a:bodyPr>
          <a:lstStyle/>
          <a:p>
            <a:pPr>
              <a:lnSpc>
                <a:spcPct val="90000"/>
              </a:lnSpc>
            </a:pPr>
            <a:r>
              <a:rPr lang="en-US" sz="1600" b="0" i="0" u="none" strike="noStrike" baseline="0" dirty="0">
                <a:solidFill>
                  <a:srgbClr val="404040"/>
                </a:solidFill>
              </a:rPr>
              <a:t>A party “shall state with specificity the grounds on which the penalty is being asserted.”</a:t>
            </a:r>
          </a:p>
          <a:p>
            <a:pPr lvl="1">
              <a:lnSpc>
                <a:spcPct val="90000"/>
              </a:lnSpc>
            </a:pPr>
            <a:r>
              <a:rPr lang="en-US" sz="1300" b="0" i="0" u="none" strike="noStrike" baseline="0" dirty="0">
                <a:solidFill>
                  <a:srgbClr val="404040"/>
                </a:solidFill>
              </a:rPr>
              <a:t>C.R.S. § 8-43-304(4)</a:t>
            </a:r>
          </a:p>
          <a:p>
            <a:pPr>
              <a:lnSpc>
                <a:spcPct val="90000"/>
              </a:lnSpc>
            </a:pPr>
            <a:r>
              <a:rPr lang="en-US" sz="1600" b="0" i="0" dirty="0">
                <a:solidFill>
                  <a:srgbClr val="404040"/>
                </a:solidFill>
                <a:effectLst/>
              </a:rPr>
              <a:t>Failure to </a:t>
            </a:r>
            <a:r>
              <a:rPr lang="en-US" sz="1600" i="0" dirty="0">
                <a:solidFill>
                  <a:srgbClr val="404040"/>
                </a:solidFill>
                <a:effectLst/>
              </a:rPr>
              <a:t>state with specificity </a:t>
            </a:r>
            <a:r>
              <a:rPr lang="en-US" sz="1600" b="0" i="0" dirty="0">
                <a:solidFill>
                  <a:srgbClr val="404040"/>
                </a:solidFill>
                <a:effectLst/>
              </a:rPr>
              <a:t>the grounds on which a penalty is asserted subjects a claim for penalties to dismissal. </a:t>
            </a:r>
          </a:p>
          <a:p>
            <a:pPr lvl="1">
              <a:lnSpc>
                <a:spcPct val="90000"/>
              </a:lnSpc>
            </a:pPr>
            <a:r>
              <a:rPr lang="en-US" sz="1300" b="0" i="1" dirty="0">
                <a:solidFill>
                  <a:srgbClr val="404040"/>
                </a:solidFill>
                <a:effectLst/>
              </a:rPr>
              <a:t>See Young v. Bobby Brown Bail Bonds, Inc.</a:t>
            </a:r>
            <a:r>
              <a:rPr lang="en-US" sz="1300" b="0" i="0" dirty="0">
                <a:solidFill>
                  <a:srgbClr val="404040"/>
                </a:solidFill>
                <a:effectLst/>
              </a:rPr>
              <a:t>, W.C. No. 4-632-376 (April 7, 2010).</a:t>
            </a:r>
          </a:p>
          <a:p>
            <a:pPr>
              <a:lnSpc>
                <a:spcPct val="90000"/>
              </a:lnSpc>
            </a:pPr>
            <a:r>
              <a:rPr lang="en-US" sz="1600" b="0" i="0" u="none" strike="noStrike" baseline="0" dirty="0">
                <a:solidFill>
                  <a:srgbClr val="404040"/>
                </a:solidFill>
              </a:rPr>
              <a:t>Meanwhile, the “penalties” section of the OAC’s form Application for Hearing states “describe with specificity the grounds on which a penalty is asserted, including the order, rule or section of the statute allegedly violated, and the dates on which you claim the violation began and ended.”</a:t>
            </a:r>
          </a:p>
          <a:p>
            <a:pPr lvl="1">
              <a:lnSpc>
                <a:spcPct val="90000"/>
              </a:lnSpc>
            </a:pPr>
            <a:r>
              <a:rPr lang="en-US" b="0" i="0" u="none" strike="noStrike" baseline="0" dirty="0">
                <a:solidFill>
                  <a:srgbClr val="404040"/>
                </a:solidFill>
              </a:rPr>
              <a:t>While this language is listed on the OAC’s AFH form, this language is not required by the statute. </a:t>
            </a:r>
            <a:endParaRPr lang="en-US" dirty="0">
              <a:solidFill>
                <a:srgbClr val="404040"/>
              </a:solidFill>
            </a:endParaRPr>
          </a:p>
          <a:p>
            <a:pPr>
              <a:lnSpc>
                <a:spcPct val="90000"/>
              </a:lnSpc>
            </a:pPr>
            <a:endParaRPr lang="en-US" sz="1300" dirty="0">
              <a:solidFill>
                <a:srgbClr val="404040"/>
              </a:solidFill>
            </a:endParaRPr>
          </a:p>
        </p:txBody>
      </p:sp>
    </p:spTree>
    <p:extLst>
      <p:ext uri="{BB962C8B-B14F-4D97-AF65-F5344CB8AC3E}">
        <p14:creationId xmlns:p14="http://schemas.microsoft.com/office/powerpoint/2010/main" val="1251646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227F586-E61F-52F1-8198-5824D9BB1E03}"/>
              </a:ext>
            </a:extLst>
          </p:cNvPr>
          <p:cNvSpPr>
            <a:spLocks noGrp="1"/>
          </p:cNvSpPr>
          <p:nvPr>
            <p:ph type="title"/>
          </p:nvPr>
        </p:nvSpPr>
        <p:spPr>
          <a:xfrm>
            <a:off x="1673352" y="467418"/>
            <a:ext cx="5797296" cy="1188720"/>
          </a:xfrm>
          <a:solidFill>
            <a:srgbClr val="FFFFFF"/>
          </a:solidFill>
        </p:spPr>
        <p:txBody>
          <a:bodyPr>
            <a:normAutofit/>
          </a:bodyPr>
          <a:lstStyle/>
          <a:p>
            <a:r>
              <a:rPr lang="en-US" dirty="0"/>
              <a:t>Timeline for penalties </a:t>
            </a:r>
          </a:p>
        </p:txBody>
      </p:sp>
      <p:sp>
        <p:nvSpPr>
          <p:cNvPr id="3" name="Content Placeholder 2">
            <a:extLst>
              <a:ext uri="{FF2B5EF4-FFF2-40B4-BE49-F238E27FC236}">
                <a16:creationId xmlns:a16="http://schemas.microsoft.com/office/drawing/2014/main" id="{3699AF12-BB74-7D85-7D9B-68F4DA5C3C30}"/>
              </a:ext>
            </a:extLst>
          </p:cNvPr>
          <p:cNvSpPr>
            <a:spLocks noGrp="1"/>
          </p:cNvSpPr>
          <p:nvPr>
            <p:ph idx="1"/>
          </p:nvPr>
        </p:nvSpPr>
        <p:spPr>
          <a:xfrm>
            <a:off x="1088571" y="1959429"/>
            <a:ext cx="6775609" cy="3211089"/>
          </a:xfrm>
        </p:spPr>
        <p:txBody>
          <a:bodyPr>
            <a:normAutofit/>
          </a:bodyPr>
          <a:lstStyle/>
          <a:p>
            <a:pPr>
              <a:lnSpc>
                <a:spcPct val="90000"/>
              </a:lnSpc>
            </a:pPr>
            <a:r>
              <a:rPr lang="en-US" dirty="0">
                <a:solidFill>
                  <a:srgbClr val="404040"/>
                </a:solidFill>
              </a:rPr>
              <a:t>A penalty must be requested within one year of the date the party requesting the penalty first knew or reasonably should have known of the potential penalty.</a:t>
            </a:r>
          </a:p>
          <a:p>
            <a:pPr lvl="1">
              <a:lnSpc>
                <a:spcPct val="90000"/>
              </a:lnSpc>
            </a:pPr>
            <a:r>
              <a:rPr lang="en-US" dirty="0">
                <a:solidFill>
                  <a:srgbClr val="404040"/>
                </a:solidFill>
              </a:rPr>
              <a:t>C.R.S. § 8-43-304(5)</a:t>
            </a:r>
          </a:p>
          <a:p>
            <a:pPr>
              <a:lnSpc>
                <a:spcPct val="90000"/>
              </a:lnSpc>
            </a:pPr>
            <a:r>
              <a:rPr lang="en-US" dirty="0">
                <a:solidFill>
                  <a:srgbClr val="404040"/>
                </a:solidFill>
              </a:rPr>
              <a:t>The one-year limit for requesting a penalty is considered a statute of limitations.</a:t>
            </a:r>
          </a:p>
          <a:p>
            <a:pPr>
              <a:lnSpc>
                <a:spcPct val="90000"/>
              </a:lnSpc>
            </a:pPr>
            <a:r>
              <a:rPr lang="en-US" dirty="0">
                <a:solidFill>
                  <a:srgbClr val="404040"/>
                </a:solidFill>
              </a:rPr>
              <a:t>The one-year limitation on requesting a penalty applies even if the conduct is ongoing.</a:t>
            </a:r>
            <a:r>
              <a:rPr lang="en-US" i="1" dirty="0">
                <a:solidFill>
                  <a:srgbClr val="404040"/>
                </a:solidFill>
              </a:rPr>
              <a:t> </a:t>
            </a:r>
          </a:p>
          <a:p>
            <a:pPr lvl="1">
              <a:lnSpc>
                <a:spcPct val="90000"/>
              </a:lnSpc>
            </a:pPr>
            <a:r>
              <a:rPr lang="en-US" i="1" dirty="0">
                <a:solidFill>
                  <a:srgbClr val="404040"/>
                </a:solidFill>
              </a:rPr>
              <a:t>Spracklin v. Industrial Claim Appeals Office</a:t>
            </a:r>
            <a:r>
              <a:rPr lang="en-US" dirty="0">
                <a:solidFill>
                  <a:srgbClr val="404040"/>
                </a:solidFill>
              </a:rPr>
              <a:t>, </a:t>
            </a:r>
            <a:r>
              <a:rPr lang="it-IT" dirty="0">
                <a:solidFill>
                  <a:srgbClr val="404040"/>
                </a:solidFill>
              </a:rPr>
              <a:t>66 P.3d 176 (Colo. App. 2002).</a:t>
            </a:r>
            <a:endParaRPr lang="en-US" dirty="0">
              <a:solidFill>
                <a:srgbClr val="404040"/>
              </a:solidFill>
            </a:endParaRPr>
          </a:p>
          <a:p>
            <a:pPr>
              <a:lnSpc>
                <a:spcPct val="90000"/>
              </a:lnSpc>
            </a:pPr>
            <a:endParaRPr lang="en-US" dirty="0">
              <a:solidFill>
                <a:srgbClr val="404040"/>
              </a:solidFill>
            </a:endParaRPr>
          </a:p>
        </p:txBody>
      </p:sp>
    </p:spTree>
    <p:extLst>
      <p:ext uri="{BB962C8B-B14F-4D97-AF65-F5344CB8AC3E}">
        <p14:creationId xmlns:p14="http://schemas.microsoft.com/office/powerpoint/2010/main" val="1254464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227F586-E61F-52F1-8198-5824D9BB1E03}"/>
              </a:ext>
            </a:extLst>
          </p:cNvPr>
          <p:cNvSpPr>
            <a:spLocks noGrp="1"/>
          </p:cNvSpPr>
          <p:nvPr>
            <p:ph type="title"/>
          </p:nvPr>
        </p:nvSpPr>
        <p:spPr>
          <a:xfrm>
            <a:off x="1673352" y="467418"/>
            <a:ext cx="5797296" cy="1188720"/>
          </a:xfrm>
          <a:solidFill>
            <a:srgbClr val="FFFFFF"/>
          </a:solidFill>
        </p:spPr>
        <p:txBody>
          <a:bodyPr>
            <a:normAutofit/>
          </a:bodyPr>
          <a:lstStyle/>
          <a:p>
            <a:r>
              <a:rPr lang="en-US" dirty="0"/>
              <a:t>Cure</a:t>
            </a:r>
          </a:p>
        </p:txBody>
      </p:sp>
      <p:sp>
        <p:nvSpPr>
          <p:cNvPr id="3" name="Content Placeholder 2">
            <a:extLst>
              <a:ext uri="{FF2B5EF4-FFF2-40B4-BE49-F238E27FC236}">
                <a16:creationId xmlns:a16="http://schemas.microsoft.com/office/drawing/2014/main" id="{3699AF12-BB74-7D85-7D9B-68F4DA5C3C30}"/>
              </a:ext>
            </a:extLst>
          </p:cNvPr>
          <p:cNvSpPr>
            <a:spLocks noGrp="1"/>
          </p:cNvSpPr>
          <p:nvPr>
            <p:ph idx="1"/>
          </p:nvPr>
        </p:nvSpPr>
        <p:spPr>
          <a:xfrm>
            <a:off x="1149531" y="1843589"/>
            <a:ext cx="6775269" cy="3416387"/>
          </a:xfrm>
        </p:spPr>
        <p:txBody>
          <a:bodyPr>
            <a:normAutofit/>
          </a:bodyPr>
          <a:lstStyle/>
          <a:p>
            <a:pPr>
              <a:lnSpc>
                <a:spcPct val="90000"/>
              </a:lnSpc>
            </a:pPr>
            <a:r>
              <a:rPr lang="en-US" sz="1500" b="0" i="0" u="none" strike="noStrike" baseline="0" dirty="0">
                <a:solidFill>
                  <a:srgbClr val="404040"/>
                </a:solidFill>
              </a:rPr>
              <a:t>An alleged violator has 20 days from the date of mailing of an Application for Hearing asserting penalties to cure the violation.</a:t>
            </a:r>
          </a:p>
          <a:p>
            <a:pPr>
              <a:lnSpc>
                <a:spcPct val="90000"/>
              </a:lnSpc>
            </a:pPr>
            <a:r>
              <a:rPr lang="en-US" sz="1500" b="0" i="0" u="none" strike="noStrike" baseline="0" dirty="0">
                <a:solidFill>
                  <a:srgbClr val="404040"/>
                </a:solidFill>
              </a:rPr>
              <a:t>If cured, the party seeking such penalty must now prove by clear and convincing evidence that the alleged violator knew or reasonably should have known of the violation.</a:t>
            </a:r>
          </a:p>
          <a:p>
            <a:pPr lvl="1">
              <a:lnSpc>
                <a:spcPct val="90000"/>
              </a:lnSpc>
            </a:pPr>
            <a:r>
              <a:rPr lang="en-US" sz="1500" b="0" i="0" u="none" strike="noStrike" baseline="0" dirty="0">
                <a:solidFill>
                  <a:srgbClr val="404040"/>
                </a:solidFill>
              </a:rPr>
              <a:t>Usually, the party seeking penalties must only prove the violator acted unreasonably under an objective standard. </a:t>
            </a:r>
          </a:p>
          <a:p>
            <a:pPr lvl="1">
              <a:lnSpc>
                <a:spcPct val="90000"/>
              </a:lnSpc>
            </a:pPr>
            <a:r>
              <a:rPr lang="en-US" sz="1500" dirty="0">
                <a:solidFill>
                  <a:srgbClr val="404040"/>
                </a:solidFill>
              </a:rPr>
              <a:t>Curing adds an extra element of proof. Specifically, the party seeking penalties must prove the violator had actual or constructive knowledge that its conduct was unreasonable.</a:t>
            </a:r>
          </a:p>
          <a:p>
            <a:pPr lvl="2">
              <a:lnSpc>
                <a:spcPct val="90000"/>
              </a:lnSpc>
            </a:pPr>
            <a:r>
              <a:rPr lang="en-US" sz="1300" b="0" i="1" u="none" strike="noStrike" baseline="0" dirty="0">
                <a:solidFill>
                  <a:srgbClr val="404040"/>
                </a:solidFill>
              </a:rPr>
              <a:t>Jiminez v. Indus. Claim Appeals Office</a:t>
            </a:r>
            <a:r>
              <a:rPr lang="en-US" sz="1300" b="0" i="0" u="none" strike="noStrike" baseline="0" dirty="0">
                <a:solidFill>
                  <a:srgbClr val="404040"/>
                </a:solidFill>
              </a:rPr>
              <a:t>, 107 P.3d 965 (Colo.App.2003). </a:t>
            </a:r>
          </a:p>
          <a:p>
            <a:pPr>
              <a:lnSpc>
                <a:spcPct val="90000"/>
              </a:lnSpc>
            </a:pPr>
            <a:r>
              <a:rPr lang="en-US" sz="1500" dirty="0">
                <a:solidFill>
                  <a:srgbClr val="404040"/>
                </a:solidFill>
              </a:rPr>
              <a:t>This is an affirmative defense that must be specifically pled.</a:t>
            </a:r>
          </a:p>
        </p:txBody>
      </p:sp>
    </p:spTree>
    <p:extLst>
      <p:ext uri="{BB962C8B-B14F-4D97-AF65-F5344CB8AC3E}">
        <p14:creationId xmlns:p14="http://schemas.microsoft.com/office/powerpoint/2010/main" val="100341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260" y="1248156"/>
            <a:ext cx="726948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671" y="1060704"/>
            <a:ext cx="7550658"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227F586-E61F-52F1-8198-5824D9BB1E03}"/>
              </a:ext>
            </a:extLst>
          </p:cNvPr>
          <p:cNvSpPr>
            <a:spLocks noGrp="1"/>
          </p:cNvSpPr>
          <p:nvPr>
            <p:ph type="title"/>
          </p:nvPr>
        </p:nvSpPr>
        <p:spPr>
          <a:xfrm>
            <a:off x="1673352" y="467418"/>
            <a:ext cx="5797296" cy="1188720"/>
          </a:xfrm>
          <a:solidFill>
            <a:srgbClr val="FFFFFF"/>
          </a:solidFill>
        </p:spPr>
        <p:txBody>
          <a:bodyPr>
            <a:normAutofit/>
          </a:bodyPr>
          <a:lstStyle/>
          <a:p>
            <a:r>
              <a:rPr lang="en-US" dirty="0"/>
              <a:t>Amount of Penalties</a:t>
            </a:r>
          </a:p>
        </p:txBody>
      </p:sp>
      <p:sp>
        <p:nvSpPr>
          <p:cNvPr id="3" name="Content Placeholder 2">
            <a:extLst>
              <a:ext uri="{FF2B5EF4-FFF2-40B4-BE49-F238E27FC236}">
                <a16:creationId xmlns:a16="http://schemas.microsoft.com/office/drawing/2014/main" id="{3699AF12-BB74-7D85-7D9B-68F4DA5C3C30}"/>
              </a:ext>
            </a:extLst>
          </p:cNvPr>
          <p:cNvSpPr>
            <a:spLocks noGrp="1"/>
          </p:cNvSpPr>
          <p:nvPr>
            <p:ph idx="1"/>
          </p:nvPr>
        </p:nvSpPr>
        <p:spPr>
          <a:xfrm>
            <a:off x="1140823" y="1843589"/>
            <a:ext cx="6914606" cy="3573142"/>
          </a:xfrm>
        </p:spPr>
        <p:txBody>
          <a:bodyPr>
            <a:normAutofit/>
          </a:bodyPr>
          <a:lstStyle/>
          <a:p>
            <a:pPr>
              <a:lnSpc>
                <a:spcPct val="90000"/>
              </a:lnSpc>
            </a:pPr>
            <a:r>
              <a:rPr lang="en-US" sz="1500" dirty="0">
                <a:solidFill>
                  <a:srgbClr val="404040"/>
                </a:solidFill>
              </a:rPr>
              <a:t>The Colorado Supreme Court has adopted the “gross disproportionality” test for determining whether a regulatory fine violates the Excessive Fines Clause.</a:t>
            </a:r>
          </a:p>
          <a:p>
            <a:pPr lvl="1">
              <a:lnSpc>
                <a:spcPct val="90000"/>
              </a:lnSpc>
            </a:pPr>
            <a:r>
              <a:rPr lang="en-US" sz="1500" i="1" dirty="0">
                <a:solidFill>
                  <a:srgbClr val="404040"/>
                </a:solidFill>
              </a:rPr>
              <a:t>Colorado Dept. of Labor &amp; Empl. v. Dami Hospitality, LLC,</a:t>
            </a:r>
            <a:r>
              <a:rPr lang="en-US" sz="1500" dirty="0">
                <a:solidFill>
                  <a:srgbClr val="404040"/>
                </a:solidFill>
              </a:rPr>
              <a:t> </a:t>
            </a:r>
            <a:r>
              <a:rPr lang="it-IT" sz="1500" dirty="0">
                <a:solidFill>
                  <a:srgbClr val="404040"/>
                </a:solidFill>
              </a:rPr>
              <a:t>442 P.3d 94 (Colo. 2019).</a:t>
            </a:r>
            <a:endParaRPr lang="en-US" sz="1500" dirty="0">
              <a:solidFill>
                <a:srgbClr val="404040"/>
              </a:solidFill>
            </a:endParaRPr>
          </a:p>
          <a:p>
            <a:pPr>
              <a:lnSpc>
                <a:spcPct val="90000"/>
              </a:lnSpc>
            </a:pPr>
            <a:r>
              <a:rPr lang="en-US" sz="1500" dirty="0">
                <a:solidFill>
                  <a:srgbClr val="404040"/>
                </a:solidFill>
              </a:rPr>
              <a:t>In assessing proportionality, a court should consider:</a:t>
            </a:r>
          </a:p>
          <a:p>
            <a:pPr lvl="1">
              <a:lnSpc>
                <a:spcPct val="90000"/>
              </a:lnSpc>
            </a:pPr>
            <a:r>
              <a:rPr lang="en-US" sz="1500" dirty="0">
                <a:solidFill>
                  <a:srgbClr val="404040"/>
                </a:solidFill>
              </a:rPr>
              <a:t>Whether the gravity of the offense is proportional to the severity of the penalty.</a:t>
            </a:r>
          </a:p>
          <a:p>
            <a:pPr lvl="2">
              <a:lnSpc>
                <a:spcPct val="90000"/>
              </a:lnSpc>
            </a:pPr>
            <a:r>
              <a:rPr lang="en-US" sz="1500" dirty="0">
                <a:solidFill>
                  <a:srgbClr val="404040"/>
                </a:solidFill>
              </a:rPr>
              <a:t>However, the amount of the fine considered is for each offense, not the aggregated total of fines for many offenses.</a:t>
            </a:r>
          </a:p>
          <a:p>
            <a:pPr lvl="1">
              <a:lnSpc>
                <a:spcPct val="90000"/>
              </a:lnSpc>
            </a:pPr>
            <a:r>
              <a:rPr lang="en-US" sz="1500" dirty="0">
                <a:solidFill>
                  <a:srgbClr val="404040"/>
                </a:solidFill>
              </a:rPr>
              <a:t>Whether the fine is harsher than fines for comparable offenses.</a:t>
            </a:r>
          </a:p>
          <a:p>
            <a:pPr lvl="1">
              <a:lnSpc>
                <a:spcPct val="90000"/>
              </a:lnSpc>
            </a:pPr>
            <a:r>
              <a:rPr lang="en-US" sz="1500" dirty="0">
                <a:solidFill>
                  <a:srgbClr val="404040"/>
                </a:solidFill>
              </a:rPr>
              <a:t>The ability of the regulated individual or entity to pay.</a:t>
            </a:r>
          </a:p>
          <a:p>
            <a:pPr>
              <a:lnSpc>
                <a:spcPct val="90000"/>
              </a:lnSpc>
            </a:pPr>
            <a:r>
              <a:rPr lang="en-US" sz="1700" dirty="0">
                <a:solidFill>
                  <a:srgbClr val="404040"/>
                </a:solidFill>
              </a:rPr>
              <a:t>ALJs retain wide discretion in the factors they can consider and the amount of penalties assessed. </a:t>
            </a:r>
          </a:p>
          <a:p>
            <a:pPr>
              <a:lnSpc>
                <a:spcPct val="90000"/>
              </a:lnSpc>
            </a:pPr>
            <a:endParaRPr lang="en-US" sz="1500" dirty="0">
              <a:solidFill>
                <a:srgbClr val="404040"/>
              </a:solidFill>
            </a:endParaRPr>
          </a:p>
        </p:txBody>
      </p:sp>
    </p:spTree>
    <p:extLst>
      <p:ext uri="{BB962C8B-B14F-4D97-AF65-F5344CB8AC3E}">
        <p14:creationId xmlns:p14="http://schemas.microsoft.com/office/powerpoint/2010/main" val="731861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8CB37D-B861-F97C-2363-A9DBE134441A}"/>
              </a:ext>
            </a:extLst>
          </p:cNvPr>
          <p:cNvSpPr>
            <a:spLocks noGrp="1"/>
          </p:cNvSpPr>
          <p:nvPr>
            <p:ph type="title"/>
          </p:nvPr>
        </p:nvSpPr>
        <p:spPr>
          <a:xfrm>
            <a:off x="4123942" y="988741"/>
            <a:ext cx="4416566" cy="4880518"/>
          </a:xfrm>
          <a:noFill/>
          <a:ln>
            <a:noFill/>
          </a:ln>
        </p:spPr>
        <p:txBody>
          <a:bodyPr vert="horz" wrap="square" lIns="274320" tIns="182880" rIns="274320" bIns="182880" rtlCol="0" anchor="ctr" anchorCtr="1">
            <a:normAutofit/>
          </a:bodyPr>
          <a:lstStyle/>
          <a:p>
            <a:pPr algn="l"/>
            <a:r>
              <a:rPr lang="en-US" sz="4200" kern="1200" cap="all" spc="200" baseline="0" dirty="0">
                <a:solidFill>
                  <a:schemeClr val="tx1"/>
                </a:solidFill>
                <a:latin typeface="+mj-lt"/>
                <a:ea typeface="+mj-ea"/>
                <a:cs typeface="+mj-cs"/>
              </a:rPr>
              <a:t>Current common penalty allegations and defenses</a:t>
            </a:r>
          </a:p>
        </p:txBody>
      </p:sp>
      <p:sp>
        <p:nvSpPr>
          <p:cNvPr id="8" name="Rectangle 10">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78992"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9" name="Rectangle 12">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8992" y="0"/>
            <a:ext cx="241173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5">
            <a:extLst>
              <a:ext uri="{FF2B5EF4-FFF2-40B4-BE49-F238E27FC236}">
                <a16:creationId xmlns:a16="http://schemas.microsoft.com/office/drawing/2014/main" id="{54BC2D96-6F9B-63EF-FE1F-8387700E12A0}"/>
              </a:ext>
            </a:extLst>
          </p:cNvPr>
          <p:cNvSpPr>
            <a:spLocks noGrp="1"/>
          </p:cNvSpPr>
          <p:nvPr>
            <p:ph type="body" idx="1"/>
          </p:nvPr>
        </p:nvSpPr>
        <p:spPr>
          <a:xfrm>
            <a:off x="1239883" y="2007220"/>
            <a:ext cx="2089947" cy="2843560"/>
          </a:xfrm>
        </p:spPr>
        <p:txBody>
          <a:bodyPr vert="horz" lIns="91440" tIns="45720" rIns="91440" bIns="45720" rtlCol="0" anchor="ctr">
            <a:normAutofit fontScale="92500" lnSpcReduction="10000"/>
          </a:bodyPr>
          <a:lstStyle/>
          <a:p>
            <a:pPr marL="342900" indent="-342900">
              <a:buFont typeface="Arial" panose="020B0604020202020204" pitchFamily="34" charset="0"/>
              <a:buChar char="•"/>
            </a:pPr>
            <a:r>
              <a:rPr lang="en-US" sz="2000" dirty="0">
                <a:solidFill>
                  <a:srgbClr val="FFFFFF"/>
                </a:solidFill>
              </a:rPr>
              <a:t>Failure to admit or deny</a:t>
            </a:r>
          </a:p>
          <a:p>
            <a:pPr marL="342900" indent="-342900">
              <a:buFont typeface="Arial" panose="020B0604020202020204" pitchFamily="34" charset="0"/>
              <a:buChar char="•"/>
            </a:pPr>
            <a:r>
              <a:rPr lang="en-US" sz="2000" dirty="0">
                <a:solidFill>
                  <a:srgbClr val="FFFFFF"/>
                </a:solidFill>
              </a:rPr>
              <a:t>Untimely temporary indemnity benefits</a:t>
            </a:r>
          </a:p>
          <a:p>
            <a:pPr marL="342900" indent="-342900">
              <a:buFont typeface="Arial" panose="020B0604020202020204" pitchFamily="34" charset="0"/>
              <a:buChar char="•"/>
            </a:pPr>
            <a:r>
              <a:rPr lang="en-US" sz="2000" dirty="0">
                <a:solidFill>
                  <a:srgbClr val="FFFFFF"/>
                </a:solidFill>
              </a:rPr>
              <a:t>Failure to provide the claim file</a:t>
            </a:r>
          </a:p>
          <a:p>
            <a:pPr algn="r"/>
            <a:endParaRPr lang="en-US" sz="2000" dirty="0">
              <a:solidFill>
                <a:srgbClr val="FFFFFF"/>
              </a:solidFill>
            </a:endParaRPr>
          </a:p>
        </p:txBody>
      </p:sp>
    </p:spTree>
    <p:extLst>
      <p:ext uri="{BB962C8B-B14F-4D97-AF65-F5344CB8AC3E}">
        <p14:creationId xmlns:p14="http://schemas.microsoft.com/office/powerpoint/2010/main" val="1714050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Failure to admit or deny</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lnSpcReduction="10000"/>
          </a:bodyPr>
          <a:lstStyle/>
          <a:p>
            <a:r>
              <a:rPr lang="en-US" dirty="0"/>
              <a:t>Employers must admit or deny liability within 20 days after they learn of an injury that results in “lost time from work for the injured employee in excess of three shifts or calendar days.” </a:t>
            </a:r>
          </a:p>
          <a:p>
            <a:pPr lvl="1"/>
            <a:r>
              <a:rPr lang="en-US" dirty="0"/>
              <a:t>C.R.S. § 8-43-203(1)(a). </a:t>
            </a:r>
          </a:p>
          <a:p>
            <a:r>
              <a:rPr lang="en-US" dirty="0"/>
              <a:t>An employer “may become liable” to the claimant “for up to one day’s compensation for each day’s failure” to file an admission or notice of contest with the Division. </a:t>
            </a:r>
          </a:p>
          <a:p>
            <a:r>
              <a:rPr lang="en-US" dirty="0"/>
              <a:t>The maximum penalty for failure to admit or deny liability cannot exceed “the aggregate amount of three hundred sixty-five days’ compensation.” </a:t>
            </a:r>
          </a:p>
          <a:p>
            <a:pPr lvl="1"/>
            <a:r>
              <a:rPr lang="en-US" dirty="0"/>
              <a:t>Fifty percent of this penalty goes to the Subsequent Injury Fund. </a:t>
            </a:r>
          </a:p>
          <a:p>
            <a:r>
              <a:rPr lang="en-US" dirty="0"/>
              <a:t>The phrase “may become liable” makes the penalty discretionary. </a:t>
            </a:r>
          </a:p>
          <a:p>
            <a:r>
              <a:rPr lang="en-US" dirty="0"/>
              <a:t>Mitigation</a:t>
            </a:r>
          </a:p>
          <a:p>
            <a:pPr lvl="1"/>
            <a:r>
              <a:rPr lang="en-US" dirty="0"/>
              <a:t>The purpose is to notify the claimant he is involved in a proceeding with legal ramifications.</a:t>
            </a:r>
          </a:p>
          <a:p>
            <a:pPr lvl="2"/>
            <a:r>
              <a:rPr lang="en-US" dirty="0"/>
              <a:t>Claimant’s actual knowledge, or participation in the process, may mitigate penalties.</a:t>
            </a:r>
          </a:p>
          <a:p>
            <a:pPr lvl="1"/>
            <a:r>
              <a:rPr lang="en-US" dirty="0"/>
              <a:t>Payments of benefits, or modified duty at full wages, may also mitigate penalties.</a:t>
            </a:r>
          </a:p>
          <a:p>
            <a:endParaRPr lang="en-US" dirty="0"/>
          </a:p>
        </p:txBody>
      </p:sp>
    </p:spTree>
    <p:extLst>
      <p:ext uri="{BB962C8B-B14F-4D97-AF65-F5344CB8AC3E}">
        <p14:creationId xmlns:p14="http://schemas.microsoft.com/office/powerpoint/2010/main" val="1025695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Untimely temporary indemnity benefit payment or termination</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fontScale="92500" lnSpcReduction="10000"/>
          </a:bodyPr>
          <a:lstStyle/>
          <a:p>
            <a:r>
              <a:rPr lang="en-US" dirty="0"/>
              <a:t>Temporary indemnity benefits are paid and terminated under specific requirements.</a:t>
            </a:r>
          </a:p>
          <a:p>
            <a:pPr lvl="1"/>
            <a:r>
              <a:rPr lang="en-US" dirty="0"/>
              <a:t>The first installment of compensation shall be paid no later than the date that liability for the claim is admitted.</a:t>
            </a:r>
          </a:p>
          <a:p>
            <a:pPr lvl="1"/>
            <a:r>
              <a:rPr lang="en-US" dirty="0"/>
              <a:t>Benefits shall be paid at least once every two weeks.</a:t>
            </a:r>
          </a:p>
          <a:p>
            <a:pPr lvl="1"/>
            <a:r>
              <a:rPr lang="en-US" dirty="0"/>
              <a:t>Temporary total disability benefits shall continue until certain statutory conditions are met.</a:t>
            </a:r>
          </a:p>
          <a:p>
            <a:pPr lvl="2"/>
            <a:r>
              <a:rPr lang="en-US" i="1" dirty="0"/>
              <a:t>See also </a:t>
            </a:r>
            <a:r>
              <a:rPr lang="en-US" dirty="0"/>
              <a:t>Rule 6.</a:t>
            </a:r>
          </a:p>
          <a:p>
            <a:r>
              <a:rPr lang="en-US" dirty="0"/>
              <a:t>Penalties increase where respondents were aware that claimant was entitled to temporary indemnity benefits for lost time related to the work injury.</a:t>
            </a:r>
          </a:p>
          <a:p>
            <a:pPr lvl="1"/>
            <a:r>
              <a:rPr lang="en-US" dirty="0"/>
              <a:t>Miscommunications between the employer and insurer/adjuster are not mitigating.</a:t>
            </a:r>
          </a:p>
          <a:p>
            <a:pPr lvl="1"/>
            <a:r>
              <a:rPr lang="en-US" dirty="0"/>
              <a:t>Miscommunications or misperceptions related to claimant may mitigate.</a:t>
            </a:r>
          </a:p>
          <a:p>
            <a:r>
              <a:rPr lang="en-US" dirty="0"/>
              <a:t>Respondents should offer an explanation for delays in payment if possible.</a:t>
            </a:r>
          </a:p>
          <a:p>
            <a:pPr lvl="1"/>
            <a:r>
              <a:rPr lang="en-US" dirty="0"/>
              <a:t>Explanations can be an admission of mistake or error by the adjuster.</a:t>
            </a:r>
          </a:p>
          <a:p>
            <a:pPr lvl="1"/>
            <a:r>
              <a:rPr lang="en-US" dirty="0"/>
              <a:t>Some respondents do have evidence to offer regarding ability to pay penalties.</a:t>
            </a:r>
          </a:p>
          <a:p>
            <a:r>
              <a:rPr lang="en-US" dirty="0"/>
              <a:t>Judges do not appear to be issuing penalties for stop pay and reissue or payments getting off track from a biweekly schedule.</a:t>
            </a:r>
          </a:p>
        </p:txBody>
      </p:sp>
    </p:spTree>
    <p:extLst>
      <p:ext uri="{BB962C8B-B14F-4D97-AF65-F5344CB8AC3E}">
        <p14:creationId xmlns:p14="http://schemas.microsoft.com/office/powerpoint/2010/main" val="309344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Failure to provide claim file</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fontScale="85000" lnSpcReduction="10000"/>
          </a:bodyPr>
          <a:lstStyle/>
          <a:p>
            <a:r>
              <a:rPr lang="en-US" dirty="0"/>
              <a:t>Within fifteen days after the mailing of a written request for a copy of the claim file, the employer or insurance carrier shall provide to the claimant a complete copy of the claim file.</a:t>
            </a:r>
          </a:p>
          <a:p>
            <a:pPr lvl="1"/>
            <a:r>
              <a:rPr lang="en-US" dirty="0"/>
              <a:t>C.R.S. § 8-43-203(4)</a:t>
            </a:r>
          </a:p>
          <a:p>
            <a:r>
              <a:rPr lang="en-US" dirty="0"/>
              <a:t>If the claim file is not timely submitted to claimant, this constitutes a prima facie showing that respondent failed to comply, and respondent bears the burden to prove their inaction was objectively reasonable.</a:t>
            </a:r>
          </a:p>
          <a:p>
            <a:r>
              <a:rPr lang="en-US" dirty="0"/>
              <a:t>“Reasonable respondents who received multiple requests for an updated claim file would either provide the claim file by the requisite deadline, come to an agreement with the claimant for additional time to provide the claim file, timely object to the request, or timely request a prehearing conference to address any perceived issues.”</a:t>
            </a:r>
          </a:p>
          <a:p>
            <a:pPr lvl="1"/>
            <a:r>
              <a:rPr lang="en-US" dirty="0"/>
              <a:t>ALJ Kara R. Cayce - August 25, 2022</a:t>
            </a:r>
          </a:p>
          <a:p>
            <a:r>
              <a:rPr lang="en-US" dirty="0"/>
              <a:t>Mitigation</a:t>
            </a:r>
          </a:p>
          <a:p>
            <a:pPr lvl="1"/>
            <a:r>
              <a:rPr lang="en-US" dirty="0"/>
              <a:t>How many written requests/follow-ups did claimant’s counsel submit?  </a:t>
            </a:r>
          </a:p>
          <a:p>
            <a:pPr lvl="1"/>
            <a:r>
              <a:rPr lang="en-US" dirty="0"/>
              <a:t>How long did claimant’s counsel wait to pursue litigation after the request for the claim file?</a:t>
            </a:r>
          </a:p>
          <a:p>
            <a:pPr lvl="1"/>
            <a:r>
              <a:rPr lang="en-US" dirty="0"/>
              <a:t>What benefits did claimant receiving while the request for the claim file was pending?</a:t>
            </a:r>
          </a:p>
          <a:p>
            <a:pPr lvl="1"/>
            <a:r>
              <a:rPr lang="en-US" dirty="0"/>
              <a:t>Is there any evidence of actual hardship or financial strain to claimant by the delay?</a:t>
            </a:r>
          </a:p>
          <a:p>
            <a:pPr lvl="1"/>
            <a:r>
              <a:rPr lang="en-US" dirty="0"/>
              <a:t>Is there evidence of a pattern of misconduct by the employer or insurer?</a:t>
            </a:r>
          </a:p>
        </p:txBody>
      </p:sp>
    </p:spTree>
    <p:extLst>
      <p:ext uri="{BB962C8B-B14F-4D97-AF65-F5344CB8AC3E}">
        <p14:creationId xmlns:p14="http://schemas.microsoft.com/office/powerpoint/2010/main" val="3036306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8CB37D-B861-F97C-2363-A9DBE134441A}"/>
              </a:ext>
            </a:extLst>
          </p:cNvPr>
          <p:cNvSpPr>
            <a:spLocks noGrp="1"/>
          </p:cNvSpPr>
          <p:nvPr>
            <p:ph type="title"/>
          </p:nvPr>
        </p:nvSpPr>
        <p:spPr>
          <a:xfrm>
            <a:off x="4123942" y="988741"/>
            <a:ext cx="4416566" cy="4880518"/>
          </a:xfrm>
          <a:noFill/>
          <a:ln>
            <a:noFill/>
          </a:ln>
        </p:spPr>
        <p:txBody>
          <a:bodyPr vert="horz" wrap="square" lIns="274320" tIns="182880" rIns="274320" bIns="182880" rtlCol="0" anchor="ctr" anchorCtr="1">
            <a:normAutofit/>
          </a:bodyPr>
          <a:lstStyle/>
          <a:p>
            <a:pPr algn="l"/>
            <a:r>
              <a:rPr lang="en-US" sz="4200" kern="1200" cap="all" spc="200" baseline="0" dirty="0">
                <a:solidFill>
                  <a:schemeClr val="tx1"/>
                </a:solidFill>
                <a:latin typeface="+mj-lt"/>
                <a:ea typeface="+mj-ea"/>
                <a:cs typeface="+mj-cs"/>
              </a:rPr>
              <a:t>Director’s orders</a:t>
            </a:r>
          </a:p>
        </p:txBody>
      </p:sp>
      <p:sp>
        <p:nvSpPr>
          <p:cNvPr id="12" name="Rectangle 10">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78992"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4" name="Rectangle 12">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8992" y="0"/>
            <a:ext cx="241173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44303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5DED29-063A-0405-1D04-B7330F9D0DE0}"/>
              </a:ext>
            </a:extLst>
          </p:cNvPr>
          <p:cNvSpPr>
            <a:spLocks noGrp="1"/>
          </p:cNvSpPr>
          <p:nvPr>
            <p:ph type="title"/>
          </p:nvPr>
        </p:nvSpPr>
        <p:spPr/>
        <p:txBody>
          <a:bodyPr/>
          <a:lstStyle/>
          <a:p>
            <a:r>
              <a:rPr lang="en-US" dirty="0"/>
              <a:t>Topics for discussion</a:t>
            </a:r>
          </a:p>
        </p:txBody>
      </p:sp>
      <p:sp>
        <p:nvSpPr>
          <p:cNvPr id="5" name="Content Placeholder 4">
            <a:extLst>
              <a:ext uri="{FF2B5EF4-FFF2-40B4-BE49-F238E27FC236}">
                <a16:creationId xmlns:a16="http://schemas.microsoft.com/office/drawing/2014/main" id="{E646D758-9983-5BFB-4307-FA038BF774B7}"/>
              </a:ext>
            </a:extLst>
          </p:cNvPr>
          <p:cNvSpPr>
            <a:spLocks noGrp="1"/>
          </p:cNvSpPr>
          <p:nvPr>
            <p:ph idx="1"/>
          </p:nvPr>
        </p:nvSpPr>
        <p:spPr/>
        <p:txBody>
          <a:bodyPr/>
          <a:lstStyle/>
          <a:p>
            <a:r>
              <a:rPr lang="en-US" dirty="0"/>
              <a:t>Analysis of penalties decided in the OAC over the last 2.5 years</a:t>
            </a:r>
          </a:p>
          <a:p>
            <a:r>
              <a:rPr lang="en-US" dirty="0"/>
              <a:t>Law and procedure underlying penalties</a:t>
            </a:r>
          </a:p>
          <a:p>
            <a:r>
              <a:rPr lang="en-US" dirty="0"/>
              <a:t>Current common penalty allegations and defenses</a:t>
            </a:r>
          </a:p>
          <a:p>
            <a:r>
              <a:rPr lang="en-US" dirty="0"/>
              <a:t>Director’s Orders</a:t>
            </a:r>
          </a:p>
          <a:p>
            <a:r>
              <a:rPr lang="en-US" dirty="0"/>
              <a:t>Recent Industrial Claim Appeals Panel decisions</a:t>
            </a:r>
          </a:p>
          <a:p>
            <a:r>
              <a:rPr lang="en-US" dirty="0"/>
              <a:t>Questions?</a:t>
            </a:r>
          </a:p>
          <a:p>
            <a:endParaRPr lang="en-US" dirty="0"/>
          </a:p>
          <a:p>
            <a:endParaRPr lang="en-US" dirty="0"/>
          </a:p>
        </p:txBody>
      </p:sp>
    </p:spTree>
    <p:extLst>
      <p:ext uri="{BB962C8B-B14F-4D97-AF65-F5344CB8AC3E}">
        <p14:creationId xmlns:p14="http://schemas.microsoft.com/office/powerpoint/2010/main" val="888665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3764AE-D7B7-4CB5-A0E1-2885E459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03172" y="2099144"/>
            <a:ext cx="2708018" cy="2673194"/>
          </a:xfrm>
          <a:noFill/>
          <a:ln>
            <a:solidFill>
              <a:schemeClr val="tx1">
                <a:lumMod val="85000"/>
                <a:lumOff val="15000"/>
              </a:schemeClr>
            </a:solidFill>
          </a:ln>
        </p:spPr>
        <p:txBody>
          <a:bodyPr>
            <a:normAutofit/>
          </a:bodyPr>
          <a:lstStyle/>
          <a:p>
            <a:r>
              <a:rPr lang="en-US" sz="2100" dirty="0">
                <a:solidFill>
                  <a:schemeClr val="tx1">
                    <a:lumMod val="95000"/>
                    <a:lumOff val="5000"/>
                  </a:schemeClr>
                </a:solidFill>
              </a:rPr>
              <a:t>Director’s Orders – A Violation of Rule 16</a:t>
            </a:r>
          </a:p>
        </p:txBody>
      </p:sp>
      <p:sp useBgFill="1">
        <p:nvSpPr>
          <p:cNvPr id="10" name="Rectangle 9">
            <a:extLst>
              <a:ext uri="{FF2B5EF4-FFF2-40B4-BE49-F238E27FC236}">
                <a16:creationId xmlns:a16="http://schemas.microsoft.com/office/drawing/2014/main" id="{329C095C-3AB6-49D8-9436-3672566FE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0"/>
            <a:ext cx="565327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3675706" y="344032"/>
            <a:ext cx="5223850" cy="6292158"/>
          </a:xfrm>
        </p:spPr>
        <p:txBody>
          <a:bodyPr anchor="ctr">
            <a:normAutofit/>
          </a:bodyPr>
          <a:lstStyle/>
          <a:p>
            <a:pPr>
              <a:lnSpc>
                <a:spcPct val="90000"/>
              </a:lnSpc>
            </a:pPr>
            <a:r>
              <a:rPr lang="en-US" sz="1600" dirty="0">
                <a:solidFill>
                  <a:schemeClr val="tx1"/>
                </a:solidFill>
              </a:rPr>
              <a:t>Claimant filed an Opposed Motion For Determination Of Law Under Rule 9.</a:t>
            </a:r>
          </a:p>
          <a:p>
            <a:pPr lvl="1">
              <a:lnSpc>
                <a:spcPct val="90000"/>
              </a:lnSpc>
            </a:pPr>
            <a:r>
              <a:rPr lang="en-US" sz="1400" dirty="0">
                <a:solidFill>
                  <a:schemeClr val="tx1"/>
                </a:solidFill>
              </a:rPr>
              <a:t>Seeking prior authorization for a right total hip arthroplasty.</a:t>
            </a:r>
          </a:p>
          <a:p>
            <a:pPr lvl="1">
              <a:lnSpc>
                <a:spcPct val="90000"/>
              </a:lnSpc>
            </a:pPr>
            <a:r>
              <a:rPr lang="en-US" sz="1400" dirty="0">
                <a:solidFill>
                  <a:schemeClr val="tx1"/>
                </a:solidFill>
              </a:rPr>
              <a:t>Respondent had timely denied the request pending an independent medical examination.</a:t>
            </a:r>
          </a:p>
          <a:p>
            <a:pPr>
              <a:lnSpc>
                <a:spcPct val="90000"/>
              </a:lnSpc>
            </a:pPr>
            <a:r>
              <a:rPr lang="en-US" sz="1600" dirty="0">
                <a:solidFill>
                  <a:schemeClr val="tx1"/>
                </a:solidFill>
              </a:rPr>
              <a:t>Rule 16-7-2(E) requires the IME physician to serve the IME report concurrently to all parties within 20 days.</a:t>
            </a:r>
          </a:p>
          <a:p>
            <a:pPr lvl="2">
              <a:lnSpc>
                <a:spcPct val="90000"/>
              </a:lnSpc>
            </a:pPr>
            <a:r>
              <a:rPr lang="en-US" sz="1400" dirty="0">
                <a:solidFill>
                  <a:schemeClr val="tx1"/>
                </a:solidFill>
              </a:rPr>
              <a:t>The IME physician served the report only on the adjuster.</a:t>
            </a:r>
          </a:p>
          <a:p>
            <a:pPr lvl="2">
              <a:lnSpc>
                <a:spcPct val="90000"/>
              </a:lnSpc>
            </a:pPr>
            <a:r>
              <a:rPr lang="en-US" sz="1400" dirty="0">
                <a:solidFill>
                  <a:schemeClr val="tx1"/>
                </a:solidFill>
              </a:rPr>
              <a:t>The adjuster did not exchange the report with the counsel for either party until day 23.</a:t>
            </a:r>
          </a:p>
          <a:p>
            <a:pPr>
              <a:lnSpc>
                <a:spcPct val="90000"/>
              </a:lnSpc>
            </a:pPr>
            <a:r>
              <a:rPr lang="en-US" sz="1600" dirty="0">
                <a:solidFill>
                  <a:schemeClr val="tx1"/>
                </a:solidFill>
              </a:rPr>
              <a:t>Claimant argued authorization due to non-compliance.</a:t>
            </a:r>
          </a:p>
          <a:p>
            <a:pPr lvl="2">
              <a:lnSpc>
                <a:spcPct val="90000"/>
              </a:lnSpc>
            </a:pPr>
            <a:r>
              <a:rPr lang="en-US" sz="1400" dirty="0">
                <a:solidFill>
                  <a:schemeClr val="tx1"/>
                </a:solidFill>
              </a:rPr>
              <a:t>Respondent argued substantial compliance, that penalties under §8-43-304&amp;5 were the appropriate remedy, and that respondent remained entitled to an evidentiary hearing before the ALJ on the issues of reasonableness and necessity.</a:t>
            </a:r>
          </a:p>
          <a:p>
            <a:pPr>
              <a:lnSpc>
                <a:spcPct val="90000"/>
              </a:lnSpc>
            </a:pPr>
            <a:r>
              <a:rPr lang="en-US" sz="1600" dirty="0">
                <a:solidFill>
                  <a:schemeClr val="tx1"/>
                </a:solidFill>
              </a:rPr>
              <a:t>Director’s Order - Authorized</a:t>
            </a:r>
          </a:p>
          <a:p>
            <a:pPr lvl="1">
              <a:lnSpc>
                <a:spcPct val="90000"/>
              </a:lnSpc>
            </a:pPr>
            <a:r>
              <a:rPr lang="en-US" sz="1400" dirty="0">
                <a:solidFill>
                  <a:schemeClr val="tx1"/>
                </a:solidFill>
              </a:rPr>
              <a:t>Rule 16-7-2(E) requires strict compliance with the deadlines set forth in that rule. These deadlines exist precisely to assure the quick and efficient delivery of medical benefits.</a:t>
            </a:r>
          </a:p>
        </p:txBody>
      </p:sp>
    </p:spTree>
    <p:extLst>
      <p:ext uri="{BB962C8B-B14F-4D97-AF65-F5344CB8AC3E}">
        <p14:creationId xmlns:p14="http://schemas.microsoft.com/office/powerpoint/2010/main" val="2904823235"/>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A3764AE-D7B7-4CB5-A0E1-2885E459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03172" y="2099144"/>
            <a:ext cx="2708018" cy="2673194"/>
          </a:xfrm>
          <a:noFill/>
          <a:ln>
            <a:solidFill>
              <a:schemeClr val="tx1">
                <a:lumMod val="85000"/>
                <a:lumOff val="15000"/>
              </a:schemeClr>
            </a:solidFill>
          </a:ln>
        </p:spPr>
        <p:txBody>
          <a:bodyPr>
            <a:normAutofit/>
          </a:bodyPr>
          <a:lstStyle/>
          <a:p>
            <a:r>
              <a:rPr lang="en-US" sz="2100" dirty="0">
                <a:solidFill>
                  <a:schemeClr val="tx1">
                    <a:lumMod val="95000"/>
                    <a:lumOff val="5000"/>
                  </a:schemeClr>
                </a:solidFill>
              </a:rPr>
              <a:t>Director’s Orders – expanding authority</a:t>
            </a:r>
          </a:p>
        </p:txBody>
      </p:sp>
      <p:sp useBgFill="1">
        <p:nvSpPr>
          <p:cNvPr id="9" name="Rectangle 9">
            <a:extLst>
              <a:ext uri="{FF2B5EF4-FFF2-40B4-BE49-F238E27FC236}">
                <a16:creationId xmlns:a16="http://schemas.microsoft.com/office/drawing/2014/main" id="{329C095C-3AB6-49D8-9436-3672566FE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0"/>
            <a:ext cx="565327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3639494" y="271603"/>
            <a:ext cx="5296276" cy="6355533"/>
          </a:xfrm>
        </p:spPr>
        <p:txBody>
          <a:bodyPr anchor="ctr">
            <a:normAutofit/>
          </a:bodyPr>
          <a:lstStyle/>
          <a:p>
            <a:pPr>
              <a:lnSpc>
                <a:spcPct val="90000"/>
              </a:lnSpc>
            </a:pPr>
            <a:r>
              <a:rPr lang="en-US" sz="1600" dirty="0">
                <a:solidFill>
                  <a:schemeClr val="tx1"/>
                </a:solidFill>
              </a:rPr>
              <a:t>Director is seeing an increase in requests for penalties</a:t>
            </a:r>
          </a:p>
          <a:p>
            <a:pPr lvl="1">
              <a:lnSpc>
                <a:spcPct val="90000"/>
              </a:lnSpc>
            </a:pPr>
            <a:r>
              <a:rPr lang="en-US" sz="1400" dirty="0">
                <a:solidFill>
                  <a:schemeClr val="tx1"/>
                </a:solidFill>
              </a:rPr>
              <a:t>Director considers himself to have broad authority to decide penalty requests and other issues raised under Rule 9.</a:t>
            </a:r>
          </a:p>
          <a:p>
            <a:pPr lvl="1">
              <a:lnSpc>
                <a:spcPct val="90000"/>
              </a:lnSpc>
            </a:pPr>
            <a:r>
              <a:rPr lang="en-US" sz="1400" dirty="0">
                <a:solidFill>
                  <a:schemeClr val="tx1"/>
                </a:solidFill>
              </a:rPr>
              <a:t>The Director does not currently hold hearings on factual issues but will find facts where they appear undisputed.</a:t>
            </a:r>
          </a:p>
          <a:p>
            <a:pPr lvl="2">
              <a:lnSpc>
                <a:spcPct val="90000"/>
              </a:lnSpc>
            </a:pPr>
            <a:r>
              <a:rPr lang="en-US" sz="1400" dirty="0">
                <a:solidFill>
                  <a:schemeClr val="tx1"/>
                </a:solidFill>
              </a:rPr>
              <a:t>If no response is received, the Director will consider assertions made undisputed and will resolve issues of fact accordingly. </a:t>
            </a:r>
          </a:p>
          <a:p>
            <a:pPr lvl="2">
              <a:lnSpc>
                <a:spcPct val="90000"/>
              </a:lnSpc>
            </a:pPr>
            <a:r>
              <a:rPr lang="en-US" sz="1400" dirty="0">
                <a:solidFill>
                  <a:schemeClr val="tx1"/>
                </a:solidFill>
              </a:rPr>
              <a:t>The Director is not required to send disputes to the OAC, even where there is an assertion that issues of fact exist.</a:t>
            </a:r>
          </a:p>
          <a:p>
            <a:pPr lvl="1">
              <a:lnSpc>
                <a:spcPct val="90000"/>
              </a:lnSpc>
            </a:pPr>
            <a:r>
              <a:rPr lang="en-US" sz="1400" dirty="0">
                <a:solidFill>
                  <a:schemeClr val="tx1"/>
                </a:solidFill>
              </a:rPr>
              <a:t>Director is presently concerned with preauthorization issues and the delays created by same.</a:t>
            </a:r>
          </a:p>
          <a:p>
            <a:pPr lvl="1">
              <a:lnSpc>
                <a:spcPct val="90000"/>
              </a:lnSpc>
            </a:pPr>
            <a:r>
              <a:rPr lang="en-US" sz="1400" dirty="0">
                <a:solidFill>
                  <a:schemeClr val="tx1"/>
                </a:solidFill>
              </a:rPr>
              <a:t>You can send a request for assessment of penalties directly to the Director.</a:t>
            </a:r>
          </a:p>
          <a:p>
            <a:pPr>
              <a:lnSpc>
                <a:spcPct val="90000"/>
              </a:lnSpc>
            </a:pPr>
            <a:r>
              <a:rPr lang="en-US" sz="1600" dirty="0">
                <a:solidFill>
                  <a:schemeClr val="tx1"/>
                </a:solidFill>
              </a:rPr>
              <a:t>Responding to requests for penalties under Rule 9.</a:t>
            </a:r>
          </a:p>
          <a:p>
            <a:pPr lvl="1">
              <a:lnSpc>
                <a:spcPct val="90000"/>
              </a:lnSpc>
            </a:pPr>
            <a:r>
              <a:rPr lang="en-US" sz="1400" dirty="0">
                <a:solidFill>
                  <a:schemeClr val="tx1"/>
                </a:solidFill>
              </a:rPr>
              <a:t>It is critical to send a response before the deadline, even if just to request additional time.</a:t>
            </a:r>
          </a:p>
          <a:p>
            <a:pPr lvl="1">
              <a:lnSpc>
                <a:spcPct val="90000"/>
              </a:lnSpc>
            </a:pPr>
            <a:r>
              <a:rPr lang="en-US" sz="1400" dirty="0">
                <a:solidFill>
                  <a:schemeClr val="tx1"/>
                </a:solidFill>
              </a:rPr>
              <a:t>Include exhibits - regardless of foundational issues.</a:t>
            </a:r>
          </a:p>
          <a:p>
            <a:pPr lvl="1">
              <a:lnSpc>
                <a:spcPct val="90000"/>
              </a:lnSpc>
            </a:pPr>
            <a:r>
              <a:rPr lang="en-US" sz="1400" dirty="0">
                <a:solidFill>
                  <a:schemeClr val="tx1"/>
                </a:solidFill>
              </a:rPr>
              <a:t>Include an affidavit from your client if possible.</a:t>
            </a:r>
          </a:p>
          <a:p>
            <a:pPr lvl="2">
              <a:lnSpc>
                <a:spcPct val="90000"/>
              </a:lnSpc>
            </a:pPr>
            <a:r>
              <a:rPr lang="en-US" sz="1400" dirty="0">
                <a:solidFill>
                  <a:schemeClr val="tx1"/>
                </a:solidFill>
              </a:rPr>
              <a:t>They will accept testimony by attestation.  </a:t>
            </a:r>
          </a:p>
          <a:p>
            <a:pPr lvl="1">
              <a:lnSpc>
                <a:spcPct val="90000"/>
              </a:lnSpc>
            </a:pPr>
            <a:r>
              <a:rPr lang="en-US" sz="1400" dirty="0">
                <a:solidFill>
                  <a:schemeClr val="tx1"/>
                </a:solidFill>
              </a:rPr>
              <a:t>Explain your client’s actions and decision making.</a:t>
            </a:r>
          </a:p>
          <a:p>
            <a:pPr lvl="1">
              <a:lnSpc>
                <a:spcPct val="90000"/>
              </a:lnSpc>
            </a:pPr>
            <a:r>
              <a:rPr lang="en-US" sz="1400" dirty="0">
                <a:solidFill>
                  <a:schemeClr val="tx1"/>
                </a:solidFill>
              </a:rPr>
              <a:t>Include copies of cases and citations to cases and rules. </a:t>
            </a:r>
          </a:p>
          <a:p>
            <a:pPr>
              <a:lnSpc>
                <a:spcPct val="90000"/>
              </a:lnSpc>
            </a:pPr>
            <a:endParaRPr lang="en-US" sz="1500" dirty="0">
              <a:solidFill>
                <a:schemeClr val="tx1"/>
              </a:solidFill>
            </a:endParaRPr>
          </a:p>
          <a:p>
            <a:pPr lvl="1">
              <a:lnSpc>
                <a:spcPct val="90000"/>
              </a:lnSpc>
            </a:pPr>
            <a:endParaRPr lang="en-US" sz="1300" dirty="0">
              <a:solidFill>
                <a:schemeClr val="tx1"/>
              </a:solidFill>
            </a:endParaRPr>
          </a:p>
        </p:txBody>
      </p:sp>
    </p:spTree>
    <p:extLst>
      <p:ext uri="{BB962C8B-B14F-4D97-AF65-F5344CB8AC3E}">
        <p14:creationId xmlns:p14="http://schemas.microsoft.com/office/powerpoint/2010/main" val="1094982796"/>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3764AE-D7B7-4CB5-A0E1-2885E459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03172" y="2099144"/>
            <a:ext cx="2708018" cy="2673194"/>
          </a:xfrm>
          <a:noFill/>
          <a:ln>
            <a:solidFill>
              <a:schemeClr val="tx1">
                <a:lumMod val="85000"/>
                <a:lumOff val="15000"/>
              </a:schemeClr>
            </a:solidFill>
          </a:ln>
        </p:spPr>
        <p:txBody>
          <a:bodyPr>
            <a:normAutofit/>
          </a:bodyPr>
          <a:lstStyle/>
          <a:p>
            <a:r>
              <a:rPr lang="en-US" sz="2100" dirty="0">
                <a:solidFill>
                  <a:schemeClr val="tx1">
                    <a:lumMod val="95000"/>
                    <a:lumOff val="5000"/>
                  </a:schemeClr>
                </a:solidFill>
              </a:rPr>
              <a:t>Director’s Orders – Against insurers and doctors</a:t>
            </a:r>
          </a:p>
        </p:txBody>
      </p:sp>
      <p:sp useBgFill="1">
        <p:nvSpPr>
          <p:cNvPr id="10" name="Rectangle 9">
            <a:extLst>
              <a:ext uri="{FF2B5EF4-FFF2-40B4-BE49-F238E27FC236}">
                <a16:creationId xmlns:a16="http://schemas.microsoft.com/office/drawing/2014/main" id="{329C095C-3AB6-49D8-9436-3672566FEE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0"/>
            <a:ext cx="565327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3514362" y="217283"/>
            <a:ext cx="5566264" cy="6554709"/>
          </a:xfrm>
        </p:spPr>
        <p:txBody>
          <a:bodyPr anchor="ctr">
            <a:normAutofit/>
          </a:bodyPr>
          <a:lstStyle/>
          <a:p>
            <a:pPr>
              <a:lnSpc>
                <a:spcPct val="90000"/>
              </a:lnSpc>
            </a:pPr>
            <a:r>
              <a:rPr lang="en-US" sz="1700" dirty="0">
                <a:solidFill>
                  <a:schemeClr val="tx1"/>
                </a:solidFill>
              </a:rPr>
              <a:t>Director is also issuing Penalty Orders at an increased rate</a:t>
            </a:r>
          </a:p>
          <a:p>
            <a:pPr lvl="1">
              <a:lnSpc>
                <a:spcPct val="90000"/>
              </a:lnSpc>
            </a:pPr>
            <a:r>
              <a:rPr lang="en-US" sz="1500" dirty="0">
                <a:solidFill>
                  <a:schemeClr val="tx1"/>
                </a:solidFill>
              </a:rPr>
              <a:t>Against adjusters for:</a:t>
            </a:r>
          </a:p>
          <a:p>
            <a:pPr lvl="2">
              <a:lnSpc>
                <a:spcPct val="90000"/>
              </a:lnSpc>
            </a:pPr>
            <a:r>
              <a:rPr lang="en-US" sz="1400" dirty="0">
                <a:solidFill>
                  <a:schemeClr val="tx1"/>
                </a:solidFill>
              </a:rPr>
              <a:t>Failure to state a position.</a:t>
            </a:r>
          </a:p>
          <a:p>
            <a:pPr lvl="2">
              <a:lnSpc>
                <a:spcPct val="90000"/>
              </a:lnSpc>
            </a:pPr>
            <a:r>
              <a:rPr lang="en-US" sz="1400" dirty="0">
                <a:solidFill>
                  <a:schemeClr val="tx1"/>
                </a:solidFill>
              </a:rPr>
              <a:t>Failure to respond to error letters.</a:t>
            </a:r>
          </a:p>
          <a:p>
            <a:pPr lvl="2">
              <a:lnSpc>
                <a:spcPct val="90000"/>
              </a:lnSpc>
            </a:pPr>
            <a:r>
              <a:rPr lang="en-US" sz="1400" dirty="0">
                <a:solidFill>
                  <a:schemeClr val="tx1"/>
                </a:solidFill>
              </a:rPr>
              <a:t>Improper termination of TTD/TPD.</a:t>
            </a:r>
          </a:p>
          <a:p>
            <a:pPr lvl="1">
              <a:lnSpc>
                <a:spcPct val="90000"/>
              </a:lnSpc>
            </a:pPr>
            <a:r>
              <a:rPr lang="en-US" sz="1500" dirty="0">
                <a:solidFill>
                  <a:schemeClr val="tx1"/>
                </a:solidFill>
              </a:rPr>
              <a:t>Against physicians for:</a:t>
            </a:r>
          </a:p>
          <a:p>
            <a:pPr lvl="2">
              <a:lnSpc>
                <a:spcPct val="90000"/>
              </a:lnSpc>
            </a:pPr>
            <a:r>
              <a:rPr lang="en-US" sz="1400" dirty="0">
                <a:solidFill>
                  <a:schemeClr val="tx1"/>
                </a:solidFill>
              </a:rPr>
              <a:t>Billing errors and omissions.</a:t>
            </a:r>
          </a:p>
          <a:p>
            <a:pPr lvl="3">
              <a:lnSpc>
                <a:spcPct val="90000"/>
              </a:lnSpc>
            </a:pPr>
            <a:r>
              <a:rPr lang="en-US" sz="1300" dirty="0">
                <a:solidFill>
                  <a:schemeClr val="tx1"/>
                </a:solidFill>
              </a:rPr>
              <a:t>Especially if ongoing.</a:t>
            </a:r>
          </a:p>
          <a:p>
            <a:pPr lvl="2">
              <a:lnSpc>
                <a:spcPct val="90000"/>
              </a:lnSpc>
            </a:pPr>
            <a:r>
              <a:rPr lang="en-US" sz="1400" dirty="0">
                <a:solidFill>
                  <a:schemeClr val="tx1"/>
                </a:solidFill>
              </a:rPr>
              <a:t>From Bill Dispute Resolution following a Show Cause Order.</a:t>
            </a:r>
          </a:p>
          <a:p>
            <a:pPr lvl="2">
              <a:lnSpc>
                <a:spcPct val="90000"/>
              </a:lnSpc>
            </a:pPr>
            <a:r>
              <a:rPr lang="en-US" sz="1400" dirty="0">
                <a:solidFill>
                  <a:schemeClr val="tx1"/>
                </a:solidFill>
              </a:rPr>
              <a:t>Failing to provide DIME report.</a:t>
            </a:r>
          </a:p>
          <a:p>
            <a:pPr lvl="1">
              <a:lnSpc>
                <a:spcPct val="90000"/>
              </a:lnSpc>
            </a:pPr>
            <a:r>
              <a:rPr lang="en-US" sz="1500" dirty="0">
                <a:solidFill>
                  <a:schemeClr val="tx1"/>
                </a:solidFill>
              </a:rPr>
              <a:t>By Coverage Enforcement:</a:t>
            </a:r>
          </a:p>
          <a:p>
            <a:pPr lvl="2">
              <a:lnSpc>
                <a:spcPct val="90000"/>
              </a:lnSpc>
            </a:pPr>
            <a:r>
              <a:rPr lang="en-US" sz="1400" dirty="0">
                <a:solidFill>
                  <a:schemeClr val="tx1"/>
                </a:solidFill>
              </a:rPr>
              <a:t>Especially failure to report insurance to NCCI.</a:t>
            </a:r>
          </a:p>
          <a:p>
            <a:pPr lvl="3">
              <a:lnSpc>
                <a:spcPct val="90000"/>
              </a:lnSpc>
            </a:pPr>
            <a:r>
              <a:rPr lang="en-US" sz="1300" dirty="0">
                <a:solidFill>
                  <a:schemeClr val="tx1"/>
                </a:solidFill>
              </a:rPr>
              <a:t>Carrier is required to report a new employer to NCCI within 30 days – Rule 4.</a:t>
            </a:r>
          </a:p>
          <a:p>
            <a:pPr>
              <a:lnSpc>
                <a:spcPct val="90000"/>
              </a:lnSpc>
            </a:pPr>
            <a:r>
              <a:rPr lang="en-US" sz="1700" dirty="0">
                <a:solidFill>
                  <a:schemeClr val="tx1"/>
                </a:solidFill>
              </a:rPr>
              <a:t>Responding to Error Letters</a:t>
            </a:r>
          </a:p>
          <a:p>
            <a:pPr lvl="1">
              <a:lnSpc>
                <a:spcPct val="90000"/>
              </a:lnSpc>
            </a:pPr>
            <a:r>
              <a:rPr lang="en-US" sz="1400" dirty="0">
                <a:solidFill>
                  <a:schemeClr val="tx1"/>
                </a:solidFill>
              </a:rPr>
              <a:t>The Division is not interested in penalties but compliance.</a:t>
            </a:r>
          </a:p>
          <a:p>
            <a:pPr lvl="1">
              <a:lnSpc>
                <a:spcPct val="90000"/>
              </a:lnSpc>
            </a:pPr>
            <a:r>
              <a:rPr lang="en-US" sz="1400" dirty="0">
                <a:solidFill>
                  <a:schemeClr val="tx1"/>
                </a:solidFill>
              </a:rPr>
              <a:t>Communications, including informal phone calls, will help mitigate and delay imposition of penalties, and can show a desire to comply.</a:t>
            </a:r>
          </a:p>
          <a:p>
            <a:pPr lvl="1">
              <a:lnSpc>
                <a:spcPct val="90000"/>
              </a:lnSpc>
            </a:pPr>
            <a:r>
              <a:rPr lang="en-US" sz="1400" dirty="0">
                <a:solidFill>
                  <a:schemeClr val="tx1"/>
                </a:solidFill>
              </a:rPr>
              <a:t>Extensions of time are routinely given.</a:t>
            </a:r>
          </a:p>
          <a:p>
            <a:pPr lvl="1">
              <a:lnSpc>
                <a:spcPct val="90000"/>
              </a:lnSpc>
            </a:pPr>
            <a:r>
              <a:rPr lang="en-US" sz="1400" dirty="0">
                <a:solidFill>
                  <a:schemeClr val="tx1"/>
                </a:solidFill>
              </a:rPr>
              <a:t>Will consider training in lieu of penalties.</a:t>
            </a:r>
          </a:p>
          <a:p>
            <a:pPr lvl="1">
              <a:lnSpc>
                <a:spcPct val="90000"/>
              </a:lnSpc>
            </a:pPr>
            <a:endParaRPr lang="en-US" sz="1100" dirty="0">
              <a:solidFill>
                <a:schemeClr val="tx1"/>
              </a:solidFill>
            </a:endParaRPr>
          </a:p>
        </p:txBody>
      </p:sp>
    </p:spTree>
    <p:extLst>
      <p:ext uri="{BB962C8B-B14F-4D97-AF65-F5344CB8AC3E}">
        <p14:creationId xmlns:p14="http://schemas.microsoft.com/office/powerpoint/2010/main" val="1582346693"/>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FF81F40-3753-D7A2-6DDD-4B174955BD5A}"/>
              </a:ext>
            </a:extLst>
          </p:cNvPr>
          <p:cNvSpPr>
            <a:spLocks noGrp="1"/>
          </p:cNvSpPr>
          <p:nvPr>
            <p:ph type="title"/>
          </p:nvPr>
        </p:nvSpPr>
        <p:spPr>
          <a:xfrm>
            <a:off x="4123942" y="988741"/>
            <a:ext cx="4416566" cy="4880518"/>
          </a:xfrm>
          <a:noFill/>
          <a:ln>
            <a:noFill/>
          </a:ln>
        </p:spPr>
        <p:txBody>
          <a:bodyPr vert="horz" wrap="square" lIns="274320" tIns="182880" rIns="274320" bIns="182880" rtlCol="0" anchor="ctr" anchorCtr="1">
            <a:normAutofit/>
          </a:bodyPr>
          <a:lstStyle/>
          <a:p>
            <a:pPr algn="l"/>
            <a:r>
              <a:rPr lang="en-US" sz="4200" kern="1200" cap="all" spc="200" baseline="0" dirty="0">
                <a:solidFill>
                  <a:schemeClr val="tx1"/>
                </a:solidFill>
                <a:latin typeface="+mj-lt"/>
                <a:ea typeface="+mj-ea"/>
                <a:cs typeface="+mj-cs"/>
              </a:rPr>
              <a:t>Recent Industrial Claim Appeals Office decisions</a:t>
            </a:r>
          </a:p>
        </p:txBody>
      </p:sp>
      <p:sp>
        <p:nvSpPr>
          <p:cNvPr id="12" name="Rectangle 11">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78992"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4" name="Rectangle 13">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8992" y="0"/>
            <a:ext cx="241173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a:extLst>
              <a:ext uri="{FF2B5EF4-FFF2-40B4-BE49-F238E27FC236}">
                <a16:creationId xmlns:a16="http://schemas.microsoft.com/office/drawing/2014/main" id="{6E529905-DF3A-88BD-3A9D-BF41740D3208}"/>
              </a:ext>
            </a:extLst>
          </p:cNvPr>
          <p:cNvSpPr>
            <a:spLocks noGrp="1"/>
          </p:cNvSpPr>
          <p:nvPr>
            <p:ph type="body" idx="1"/>
          </p:nvPr>
        </p:nvSpPr>
        <p:spPr>
          <a:xfrm>
            <a:off x="1078992" y="1373863"/>
            <a:ext cx="2411730" cy="4110274"/>
          </a:xfrm>
        </p:spPr>
        <p:txBody>
          <a:bodyPr vert="horz" lIns="91440" tIns="45720" rIns="91440" bIns="45720" rtlCol="0" anchor="ctr">
            <a:normAutofit fontScale="77500" lnSpcReduction="20000"/>
          </a:bodyPr>
          <a:lstStyle/>
          <a:p>
            <a:r>
              <a:rPr lang="en-US" sz="2000" i="1" dirty="0"/>
              <a:t>Harper v. Dillon Companies</a:t>
            </a:r>
            <a:r>
              <a:rPr lang="en-US" sz="2000" dirty="0"/>
              <a:t>, W.C. No. 4-991-178 (ICAO December 4, 2023)</a:t>
            </a:r>
          </a:p>
          <a:p>
            <a:endParaRPr lang="en-US" sz="2000" dirty="0"/>
          </a:p>
          <a:p>
            <a:r>
              <a:rPr lang="en-US" sz="2000" i="1" dirty="0"/>
              <a:t>Garcia v. Denver Convention Center</a:t>
            </a:r>
            <a:r>
              <a:rPr lang="en-US" sz="2000" dirty="0"/>
              <a:t>,  W.C. No. 5-248-255 (March 5, 2024)</a:t>
            </a:r>
          </a:p>
          <a:p>
            <a:endParaRPr lang="en-US" sz="2000" dirty="0"/>
          </a:p>
          <a:p>
            <a:r>
              <a:rPr lang="en-US" sz="2000" i="1" dirty="0"/>
              <a:t>Salerno v. Allied Universal</a:t>
            </a:r>
            <a:r>
              <a:rPr lang="en-US" sz="2000" dirty="0"/>
              <a:t>, W.C. No. 5-210-972 (ICAO January 2, 2024)</a:t>
            </a:r>
          </a:p>
          <a:p>
            <a:endParaRPr lang="en-US" sz="2000" dirty="0"/>
          </a:p>
          <a:p>
            <a:r>
              <a:rPr lang="en-US" sz="2000" i="1" dirty="0"/>
              <a:t>Macey v. DHL Express</a:t>
            </a:r>
            <a:r>
              <a:rPr lang="en-US" sz="2000" dirty="0"/>
              <a:t>, W.C. No. 5-183-433 (ICAO April 1, 2024)</a:t>
            </a:r>
          </a:p>
          <a:p>
            <a:pPr algn="r"/>
            <a:endParaRPr lang="en-US" sz="2000" dirty="0">
              <a:solidFill>
                <a:srgbClr val="FFFFFF"/>
              </a:solidFill>
            </a:endParaRPr>
          </a:p>
        </p:txBody>
      </p:sp>
    </p:spTree>
    <p:extLst>
      <p:ext uri="{BB962C8B-B14F-4D97-AF65-F5344CB8AC3E}">
        <p14:creationId xmlns:p14="http://schemas.microsoft.com/office/powerpoint/2010/main" val="2297049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Harper v. Dillon Companies, W.C. No. 4-991-178 (ICAO December 4, 2023)</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fontScale="85000" lnSpcReduction="10000"/>
          </a:bodyPr>
          <a:lstStyle/>
          <a:p>
            <a:pPr marL="0" indent="0">
              <a:buNone/>
            </a:pPr>
            <a:r>
              <a:rPr lang="en-US" b="1" dirty="0"/>
              <a:t>FACTS</a:t>
            </a:r>
          </a:p>
          <a:p>
            <a:r>
              <a:rPr lang="en-US" dirty="0"/>
              <a:t>Claimant sustained significant spinal injuries in July 2015, leading to surgery and major complications, including a collapsed lung and the need for supplemental oxygen, and received diagnoses that included tethered cord syndrome, urinary incontinence, and sleep apnea.  </a:t>
            </a:r>
          </a:p>
          <a:p>
            <a:pPr lvl="1"/>
            <a:r>
              <a:rPr lang="en-US" dirty="0"/>
              <a:t>ALJ Goldman subsequently found claimant PTD</a:t>
            </a:r>
          </a:p>
          <a:p>
            <a:pPr lvl="1"/>
            <a:r>
              <a:rPr lang="en-US" dirty="0"/>
              <a:t>Maintenance care included urinary incontinence items, certain mobility devices, and some exercise equipment. </a:t>
            </a:r>
          </a:p>
          <a:p>
            <a:r>
              <a:rPr lang="en-US" dirty="0"/>
              <a:t>Respondents denied liability for these recommended supplies, and the case eventually went to hearing in front of ALJ Nemechek who determined the items were reasonably necessary and related.</a:t>
            </a:r>
          </a:p>
          <a:p>
            <a:pPr lvl="1"/>
            <a:r>
              <a:rPr lang="en-US" dirty="0"/>
              <a:t>This was appealed, and the Panel affirmed.  </a:t>
            </a:r>
          </a:p>
          <a:p>
            <a:r>
              <a:rPr lang="en-US" dirty="0"/>
              <a:t>Respondents did not provide any of the materials included in the ALJ’s Order.</a:t>
            </a:r>
          </a:p>
          <a:p>
            <a:r>
              <a:rPr lang="en-US" dirty="0"/>
              <a:t>Claimant eventually prepared a spreadsheet calculating her reimbursements, to which respondents offered to reimburse based on prices for the various medical items as calculated by a medical supply vendor.  </a:t>
            </a:r>
          </a:p>
          <a:p>
            <a:r>
              <a:rPr lang="en-US" dirty="0"/>
              <a:t>Claimant filed an Application for Hearing requesting reimbursement for out-of-pocket expenditures related to the items ordered, and also seeking penalties for respondents’ failure to comply with ALJ Nemechek’s Order that they supply the maintenance medical materials specified. </a:t>
            </a:r>
          </a:p>
          <a:p>
            <a:endParaRPr lang="en-US" dirty="0"/>
          </a:p>
        </p:txBody>
      </p:sp>
    </p:spTree>
    <p:extLst>
      <p:ext uri="{BB962C8B-B14F-4D97-AF65-F5344CB8AC3E}">
        <p14:creationId xmlns:p14="http://schemas.microsoft.com/office/powerpoint/2010/main" val="35451023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Harper v. Dillon Companies, W.C. No. 4-991-178 (ICAO December 4, 2023)</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a:bodyPr>
          <a:lstStyle/>
          <a:p>
            <a:pPr marL="0" indent="0">
              <a:buNone/>
            </a:pPr>
            <a:r>
              <a:rPr lang="en-US" b="1" dirty="0"/>
              <a:t>ALJ DETERMINATION</a:t>
            </a:r>
          </a:p>
          <a:p>
            <a:r>
              <a:rPr lang="en-US" dirty="0"/>
              <a:t>At the hearing, Claimant testified as to her efforts to purchase the provisions, and respondents’ failure to supply the materials or reimburse her, leading to frustration and depression.  </a:t>
            </a:r>
          </a:p>
          <a:p>
            <a:r>
              <a:rPr lang="en-US" dirty="0"/>
              <a:t>The ALJ concluded that the respondents did not provide persuasive evidence that they were in the process of acquiring the items to send to claimant through a vendor, and ordered respondents to reimburse claimant about $17,000.00.  </a:t>
            </a:r>
          </a:p>
          <a:p>
            <a:r>
              <a:rPr lang="en-US" dirty="0"/>
              <a:t>The ALJ also found that respondents had been aware of the nature and details of the maintenance medical benefits previously ordered, but had failed to abide by that Order in a reasonable manner, and assessed penalties of $150.00 per day totaling $37,000.00.</a:t>
            </a:r>
          </a:p>
          <a:p>
            <a:r>
              <a:rPr lang="en-US" dirty="0"/>
              <a:t>The ALJ further directed that respondents either arrange for delivery of the items claimant required or prospectively send payment monthly. </a:t>
            </a:r>
          </a:p>
          <a:p>
            <a:endParaRPr lang="en-US" dirty="0"/>
          </a:p>
        </p:txBody>
      </p:sp>
    </p:spTree>
    <p:extLst>
      <p:ext uri="{BB962C8B-B14F-4D97-AF65-F5344CB8AC3E}">
        <p14:creationId xmlns:p14="http://schemas.microsoft.com/office/powerpoint/2010/main" val="3191254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Harper v. Dillon Companies, W.C. No. 4-991-178 (ICAO December 4, 2023)</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fontScale="92500" lnSpcReduction="20000"/>
          </a:bodyPr>
          <a:lstStyle/>
          <a:p>
            <a:pPr marL="0" indent="0">
              <a:buNone/>
            </a:pPr>
            <a:r>
              <a:rPr lang="en-US" b="1" dirty="0"/>
              <a:t>ICAO HOLDING – AFFIRMED</a:t>
            </a:r>
          </a:p>
          <a:p>
            <a:r>
              <a:rPr lang="en-US" dirty="0"/>
              <a:t>Respondents asserted claimant did not timely nor adequately provide receipts for the purchases.</a:t>
            </a:r>
          </a:p>
          <a:p>
            <a:pPr lvl="1"/>
            <a:r>
              <a:rPr lang="en-US" dirty="0"/>
              <a:t>Respondents could not reasonably have reimbursed claimant due to faulty documentation.  </a:t>
            </a:r>
          </a:p>
          <a:p>
            <a:pPr lvl="1"/>
            <a:r>
              <a:rPr lang="en-US" dirty="0"/>
              <a:t>Respondents only obligation for medical benefits was payment of bills past services rendered, and claimant made it impossible for respondent to meet this obligation.  </a:t>
            </a:r>
          </a:p>
          <a:p>
            <a:r>
              <a:rPr lang="en-US" dirty="0"/>
              <a:t>C.R.S.  § 8-42-101(6) requires reimbursement only if respondent “fails to furnish reasonably and necessary medical treatment.” </a:t>
            </a:r>
          </a:p>
          <a:p>
            <a:pPr lvl="1"/>
            <a:r>
              <a:rPr lang="en-US" dirty="0"/>
              <a:t>The implication is that respondents have the responsibility to first furnish the care, but if they failed to do so, reimbursement is required. </a:t>
            </a:r>
          </a:p>
          <a:p>
            <a:pPr lvl="1"/>
            <a:r>
              <a:rPr lang="en-US" i="1" dirty="0"/>
              <a:t>See also </a:t>
            </a:r>
            <a:r>
              <a:rPr lang="en-US" dirty="0"/>
              <a:t>Rule 16-10, which states that an injured worker should never be required to directly pay for admitted or ordered medical benefits. </a:t>
            </a:r>
          </a:p>
          <a:p>
            <a:r>
              <a:rPr lang="en-US" dirty="0"/>
              <a:t>It was respondents’ duty to “make arrangements” for claimant’s receipt of these medical supplies.  The prior Order placed a  duty on respondents to supply the benefits in a manner that did not require claimant to pay for them first. </a:t>
            </a:r>
          </a:p>
          <a:p>
            <a:r>
              <a:rPr lang="en-US" dirty="0"/>
              <a:t>The penalty was reasonable as it was for both delays in reimbursement </a:t>
            </a:r>
            <a:r>
              <a:rPr lang="en-US" i="1" dirty="0"/>
              <a:t>and </a:t>
            </a:r>
            <a:r>
              <a:rPr lang="en-US" dirty="0"/>
              <a:t>for violation of an Order.  </a:t>
            </a:r>
          </a:p>
        </p:txBody>
      </p:sp>
    </p:spTree>
    <p:extLst>
      <p:ext uri="{BB962C8B-B14F-4D97-AF65-F5344CB8AC3E}">
        <p14:creationId xmlns:p14="http://schemas.microsoft.com/office/powerpoint/2010/main" val="747622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normAutofit/>
          </a:bodyPr>
          <a:lstStyle/>
          <a:p>
            <a:r>
              <a:rPr lang="en-US" dirty="0"/>
              <a:t>Garcia v. Denver Convention Center,</a:t>
            </a:r>
            <a:br>
              <a:rPr lang="en-US" dirty="0"/>
            </a:br>
            <a:r>
              <a:rPr lang="en-US" dirty="0"/>
              <a:t>W.C. No. 5-248-255 (March 5, 2024)</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fontScale="92500" lnSpcReduction="20000"/>
          </a:bodyPr>
          <a:lstStyle/>
          <a:p>
            <a:pPr marL="0" indent="0">
              <a:buNone/>
            </a:pPr>
            <a:r>
              <a:rPr lang="en-US" b="1" dirty="0"/>
              <a:t>FACTS</a:t>
            </a:r>
            <a:r>
              <a:rPr lang="en-US" dirty="0"/>
              <a:t> </a:t>
            </a:r>
          </a:p>
          <a:p>
            <a:r>
              <a:rPr lang="en-US" dirty="0"/>
              <a:t>Claimant sustained 2 work injuries.  The first was a 2015 medical-only claim.  The second was a 2021 lost time claim with a W.C. No. assigned.</a:t>
            </a:r>
          </a:p>
          <a:p>
            <a:r>
              <a:rPr lang="en-US" dirty="0"/>
              <a:t>The parties settled both claims, but in the settlement documents, since the first injury was medical-only, only its insurance claim number was listed. </a:t>
            </a:r>
          </a:p>
          <a:p>
            <a:r>
              <a:rPr lang="en-US" dirty="0"/>
              <a:t>Settlement was approved in 2023. </a:t>
            </a:r>
          </a:p>
          <a:p>
            <a:r>
              <a:rPr lang="en-US" dirty="0"/>
              <a:t>After the Order approving settlement, respondent filed a FROI for the first claim, causing the Division to assign a W.C. No.  </a:t>
            </a:r>
          </a:p>
          <a:p>
            <a:pPr lvl="1"/>
            <a:r>
              <a:rPr lang="en-US" dirty="0"/>
              <a:t>The Division could not have known this claim had been settled.</a:t>
            </a:r>
          </a:p>
          <a:p>
            <a:r>
              <a:rPr lang="en-US" dirty="0"/>
              <a:t>Division issued a letter requesting position statement.</a:t>
            </a:r>
          </a:p>
          <a:p>
            <a:r>
              <a:rPr lang="en-US" dirty="0"/>
              <a:t>Carrier reached out to the Division advising of the situation.</a:t>
            </a:r>
          </a:p>
          <a:p>
            <a:pPr lvl="1"/>
            <a:r>
              <a:rPr lang="en-US" dirty="0"/>
              <a:t>Division responded with instructions to either file a position statement or submit a motion to amend the settlement documents.</a:t>
            </a:r>
          </a:p>
          <a:p>
            <a:pPr lvl="1"/>
            <a:r>
              <a:rPr lang="en-US" dirty="0"/>
              <a:t>Respondent took no action. </a:t>
            </a:r>
          </a:p>
          <a:p>
            <a:r>
              <a:rPr lang="en-US" dirty="0"/>
              <a:t>Director issued a second letter threatening penalties if no position statement was filed.</a:t>
            </a:r>
          </a:p>
          <a:p>
            <a:pPr lvl="1"/>
            <a:r>
              <a:rPr lang="en-US" dirty="0"/>
              <a:t>Still no action by respondent.</a:t>
            </a:r>
          </a:p>
        </p:txBody>
      </p:sp>
    </p:spTree>
    <p:extLst>
      <p:ext uri="{BB962C8B-B14F-4D97-AF65-F5344CB8AC3E}">
        <p14:creationId xmlns:p14="http://schemas.microsoft.com/office/powerpoint/2010/main" val="1921970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Garcia v. Denver Convention Center,</a:t>
            </a:r>
            <a:br>
              <a:rPr lang="en-US" dirty="0"/>
            </a:br>
            <a:r>
              <a:rPr lang="en-US" dirty="0"/>
              <a:t>W.C. No. 5-248-255 (March 5, 2024)</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fontScale="92500" lnSpcReduction="10000"/>
          </a:bodyPr>
          <a:lstStyle/>
          <a:p>
            <a:pPr marL="0" indent="0">
              <a:buNone/>
            </a:pPr>
            <a:r>
              <a:rPr lang="en-US" b="1" dirty="0"/>
              <a:t>DIRECTOR’S ORDER</a:t>
            </a:r>
          </a:p>
          <a:p>
            <a:r>
              <a:rPr lang="en-US" dirty="0"/>
              <a:t>Director issued a Penalty Order for failure to comply.   </a:t>
            </a:r>
          </a:p>
          <a:p>
            <a:r>
              <a:rPr lang="en-US" dirty="0"/>
              <a:t>Respondent filed a Petition to Review, but not a position statement or motion to amend. </a:t>
            </a:r>
          </a:p>
          <a:p>
            <a:r>
              <a:rPr lang="en-US" dirty="0"/>
              <a:t>Director rejected respondent’s argument that the settlement was the position statement for the 2015 claim.  </a:t>
            </a:r>
          </a:p>
          <a:p>
            <a:pPr lvl="1"/>
            <a:r>
              <a:rPr lang="en-US" dirty="0"/>
              <a:t>W.C. No. was not created until two weeks after settlement and respondent was on notice of what actions should be taken.</a:t>
            </a:r>
          </a:p>
          <a:p>
            <a:pPr lvl="1"/>
            <a:r>
              <a:rPr lang="en-US" dirty="0"/>
              <a:t>Penalties of $100 per day and ongoing.  </a:t>
            </a:r>
          </a:p>
          <a:p>
            <a:pPr marL="0" indent="0">
              <a:buNone/>
            </a:pPr>
            <a:r>
              <a:rPr lang="en-US" b="1" dirty="0"/>
              <a:t>ICAO HOLDING - AFFIRMED</a:t>
            </a:r>
          </a:p>
          <a:p>
            <a:r>
              <a:rPr lang="en-US" dirty="0"/>
              <a:t>No error in the imposition of penalties. </a:t>
            </a:r>
          </a:p>
          <a:p>
            <a:pPr lvl="1"/>
            <a:r>
              <a:rPr lang="en-US" dirty="0"/>
              <a:t>Respondent reasonably should have known to comply with the Order, and that their conduct constituted disregard of the Director’s lawful Order.   </a:t>
            </a:r>
          </a:p>
          <a:p>
            <a:pPr lvl="1"/>
            <a:r>
              <a:rPr lang="en-US" dirty="0"/>
              <a:t>Footnote #2 - respondent did not assert that they have complied with the Director’s Order, nor did respondent raise the issue of whether the penalties should continue to accrue, so the Panel could not address on appeal. </a:t>
            </a:r>
          </a:p>
        </p:txBody>
      </p:sp>
    </p:spTree>
    <p:extLst>
      <p:ext uri="{BB962C8B-B14F-4D97-AF65-F5344CB8AC3E}">
        <p14:creationId xmlns:p14="http://schemas.microsoft.com/office/powerpoint/2010/main" val="4014115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Salerno v. Allied Universal, W.C. No. 5-210-972 (ICAO January 2, 2024)</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fontScale="85000" lnSpcReduction="10000"/>
          </a:bodyPr>
          <a:lstStyle/>
          <a:p>
            <a:pPr marL="0" indent="0">
              <a:buNone/>
            </a:pPr>
            <a:r>
              <a:rPr lang="en-US" b="1" dirty="0"/>
              <a:t>FACTS AND ALJ DETERMINTION </a:t>
            </a:r>
          </a:p>
          <a:p>
            <a:r>
              <a:rPr lang="en-US" dirty="0"/>
              <a:t>Claimant filed a Worker's Claim for Compensation stating that she injured her neck and  back following a collision with a deer jumping in front of her vehicle. </a:t>
            </a:r>
          </a:p>
          <a:p>
            <a:r>
              <a:rPr lang="en-US" dirty="0"/>
              <a:t>The Division sent the insurer a copy of the claimant’s Worker's Claim for Compensation with notice to state a position within 20 days.</a:t>
            </a:r>
          </a:p>
          <a:p>
            <a:pPr lvl="1"/>
            <a:r>
              <a:rPr lang="en-US" dirty="0"/>
              <a:t>A second notice followed stating “[t]he period for filing a position statement has expired and you are now in a potential penalty situation.” </a:t>
            </a:r>
          </a:p>
          <a:p>
            <a:pPr lvl="1"/>
            <a:r>
              <a:rPr lang="en-US" dirty="0"/>
              <a:t>Then a Director’s Order compelling respondent to file an admission of liability or a notice of contest within 15 days.</a:t>
            </a:r>
          </a:p>
          <a:p>
            <a:r>
              <a:rPr lang="en-US" dirty="0"/>
              <a:t>Respondent filed an admission 15 days after the deadline to comply with the Director’s Order.</a:t>
            </a:r>
          </a:p>
          <a:p>
            <a:r>
              <a:rPr lang="en-US" dirty="0"/>
              <a:t>Claimant filed an Application for Hearing on penalties for failing to file a position statement and penalties for violation of a Director’s Order.</a:t>
            </a:r>
          </a:p>
          <a:p>
            <a:r>
              <a:rPr lang="en-US" dirty="0"/>
              <a:t>The ALJ found respondent was aware of the work injury, and that respondents offered no evidence as to why they failed to respond to the letters from the Division, or to the Director's Order.</a:t>
            </a:r>
          </a:p>
          <a:p>
            <a:r>
              <a:rPr lang="en-US" dirty="0"/>
              <a:t>Penalties were assessed for both violations.  </a:t>
            </a:r>
          </a:p>
          <a:p>
            <a:pPr lvl="1"/>
            <a:r>
              <a:rPr lang="en-US" dirty="0"/>
              <a:t>$730.00 for failure to state a position – 73 days total</a:t>
            </a:r>
          </a:p>
          <a:p>
            <a:pPr lvl="1"/>
            <a:r>
              <a:rPr lang="en-US" dirty="0"/>
              <a:t>$750 for violation of a director’s order</a:t>
            </a:r>
          </a:p>
        </p:txBody>
      </p:sp>
    </p:spTree>
    <p:extLst>
      <p:ext uri="{BB962C8B-B14F-4D97-AF65-F5344CB8AC3E}">
        <p14:creationId xmlns:p14="http://schemas.microsoft.com/office/powerpoint/2010/main" val="33953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8CB37D-B861-F97C-2363-A9DBE134441A}"/>
              </a:ext>
            </a:extLst>
          </p:cNvPr>
          <p:cNvSpPr>
            <a:spLocks noGrp="1"/>
          </p:cNvSpPr>
          <p:nvPr>
            <p:ph type="title"/>
          </p:nvPr>
        </p:nvSpPr>
        <p:spPr>
          <a:xfrm>
            <a:off x="4123942" y="988741"/>
            <a:ext cx="4416566" cy="4880518"/>
          </a:xfrm>
          <a:noFill/>
          <a:ln>
            <a:noFill/>
          </a:ln>
        </p:spPr>
        <p:txBody>
          <a:bodyPr vert="horz" wrap="square" lIns="274320" tIns="182880" rIns="274320" bIns="182880" rtlCol="0" anchor="ctr" anchorCtr="1">
            <a:normAutofit/>
          </a:bodyPr>
          <a:lstStyle/>
          <a:p>
            <a:pPr algn="l"/>
            <a:r>
              <a:rPr lang="en-US" sz="3900" kern="1200" cap="all" spc="200" baseline="0" dirty="0">
                <a:solidFill>
                  <a:schemeClr val="tx1"/>
                </a:solidFill>
                <a:latin typeface="+mj-lt"/>
                <a:ea typeface="+mj-ea"/>
                <a:cs typeface="+mj-cs"/>
              </a:rPr>
              <a:t>Penalties decided in the OAC over the last 2.5 years</a:t>
            </a:r>
          </a:p>
        </p:txBody>
      </p:sp>
      <p:sp>
        <p:nvSpPr>
          <p:cNvPr id="11" name="Rectangle 10">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78992"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13" name="Rectangle 12">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8992" y="0"/>
            <a:ext cx="241173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Content Placeholder 5">
            <a:extLst>
              <a:ext uri="{FF2B5EF4-FFF2-40B4-BE49-F238E27FC236}">
                <a16:creationId xmlns:a16="http://schemas.microsoft.com/office/drawing/2014/main" id="{54BC2D96-6F9B-63EF-FE1F-8387700E12A0}"/>
              </a:ext>
            </a:extLst>
          </p:cNvPr>
          <p:cNvSpPr>
            <a:spLocks noGrp="1"/>
          </p:cNvSpPr>
          <p:nvPr>
            <p:ph type="body" idx="1"/>
          </p:nvPr>
        </p:nvSpPr>
        <p:spPr>
          <a:xfrm>
            <a:off x="1400775" y="2007220"/>
            <a:ext cx="1768164" cy="2843560"/>
          </a:xfrm>
        </p:spPr>
        <p:txBody>
          <a:bodyPr vert="horz" lIns="91440" tIns="45720" rIns="91440" bIns="45720" rtlCol="0" anchor="ctr">
            <a:normAutofit/>
          </a:bodyPr>
          <a:lstStyle/>
          <a:p>
            <a:r>
              <a:rPr lang="en-US" sz="2000" dirty="0">
                <a:solidFill>
                  <a:srgbClr val="FFFFFF"/>
                </a:solidFill>
              </a:rPr>
              <a:t>An analysis of all cases where an ALJ made findings and issued an Order on penalties</a:t>
            </a:r>
          </a:p>
        </p:txBody>
      </p:sp>
    </p:spTree>
    <p:extLst>
      <p:ext uri="{BB962C8B-B14F-4D97-AF65-F5344CB8AC3E}">
        <p14:creationId xmlns:p14="http://schemas.microsoft.com/office/powerpoint/2010/main" val="2708709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Salerno v. Allied Universal, W.C. No. 5-210-972 (ICAO January 2, 2024)</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a:bodyPr>
          <a:lstStyle/>
          <a:p>
            <a:pPr marL="0" indent="0">
              <a:buNone/>
            </a:pPr>
            <a:r>
              <a:rPr lang="en-US" b="1" dirty="0"/>
              <a:t>ICAO HOLDING - AFFIRMED</a:t>
            </a:r>
          </a:p>
          <a:p>
            <a:r>
              <a:rPr lang="en-US" dirty="0"/>
              <a:t>Although claimant did not state the dates on which the violation began and ended as required in the OCA form Application for Hearing, the requirement to specify dates is not in the Act.  </a:t>
            </a:r>
          </a:p>
          <a:p>
            <a:r>
              <a:rPr lang="en-US" dirty="0"/>
              <a:t>The issues endorsed by claimant provided respondent an opportunity to cure.</a:t>
            </a:r>
          </a:p>
          <a:p>
            <a:pPr lvl="1"/>
            <a:r>
              <a:rPr lang="en-US" dirty="0"/>
              <a:t>If penalty allegations provide respondent an opportunity to cure, then notice is adequate.</a:t>
            </a:r>
          </a:p>
          <a:p>
            <a:r>
              <a:rPr lang="en-US" dirty="0"/>
              <a:t>Claimant satisfied her burden, by clear and convincing evidence, to show the respondents knew, or should have known, they were in violation of the statute and Order.</a:t>
            </a:r>
          </a:p>
          <a:p>
            <a:pPr lvl="1"/>
            <a:r>
              <a:rPr lang="en-US" dirty="0"/>
              <a:t>The insurer offered no explanation for its conduct, so the ALJ may infer that there was no reasonable explanation for the insurer’s action.</a:t>
            </a:r>
          </a:p>
          <a:p>
            <a:pPr lvl="1"/>
            <a:r>
              <a:rPr lang="en-US" dirty="0"/>
              <a:t>Because the respondents knew about the claim and did not present any factual or legal argument that their actions did not violate the statute and the Director's Order, the record supports the determination respondents knew, or should have known, their actions violated the statute and the Director's Order.</a:t>
            </a:r>
          </a:p>
        </p:txBody>
      </p:sp>
    </p:spTree>
    <p:extLst>
      <p:ext uri="{BB962C8B-B14F-4D97-AF65-F5344CB8AC3E}">
        <p14:creationId xmlns:p14="http://schemas.microsoft.com/office/powerpoint/2010/main" val="1775434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Macey v. DHL Express, W.C. No. 5-183-433 (ICAO April 1, 2024)</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fontScale="85000" lnSpcReduction="20000"/>
          </a:bodyPr>
          <a:lstStyle/>
          <a:p>
            <a:pPr marL="0" indent="0">
              <a:buNone/>
            </a:pPr>
            <a:r>
              <a:rPr lang="en-US" b="1" dirty="0"/>
              <a:t>FACTS</a:t>
            </a:r>
          </a:p>
          <a:p>
            <a:r>
              <a:rPr lang="en-US" dirty="0"/>
              <a:t>Claimant sustained a work related low back injury after lifting boxes and bags.</a:t>
            </a:r>
          </a:p>
          <a:p>
            <a:r>
              <a:rPr lang="en-US" dirty="0"/>
              <a:t>Claimant was initially taken completely off work for 45 days.</a:t>
            </a:r>
          </a:p>
          <a:p>
            <a:r>
              <a:rPr lang="en-US" dirty="0"/>
              <a:t>When the claimant returned to work, for a period of almost a year, he did not receive his full hours he had been working prior to his back injury.</a:t>
            </a:r>
          </a:p>
          <a:p>
            <a:pPr lvl="1"/>
            <a:r>
              <a:rPr lang="en-US" dirty="0"/>
              <a:t>Claimant had not refused overtime hours after his return to work and took all overtime offered.</a:t>
            </a:r>
          </a:p>
          <a:p>
            <a:r>
              <a:rPr lang="en-US" dirty="0"/>
              <a:t>After claimant filed an Application for Hearing, respondent filed a medical-only General Admission of Liability</a:t>
            </a:r>
          </a:p>
          <a:p>
            <a:r>
              <a:rPr lang="en-US" dirty="0"/>
              <a:t>113 days after claimant’s Application for Hearing, respondent admitted to the period of TTD, but not for TPD benefits following claimant’s return to work.</a:t>
            </a:r>
          </a:p>
          <a:p>
            <a:pPr lvl="1"/>
            <a:r>
              <a:rPr lang="en-US" dirty="0"/>
              <a:t>Respondent maintained that claimant’s work injury did not cause his wage loss following his return to work.</a:t>
            </a:r>
          </a:p>
          <a:p>
            <a:pPr marL="0" indent="0">
              <a:buNone/>
            </a:pPr>
            <a:r>
              <a:rPr lang="en-US" b="1" dirty="0"/>
              <a:t>ALJ DETERMINATION</a:t>
            </a:r>
          </a:p>
          <a:p>
            <a:r>
              <a:rPr lang="en-US" dirty="0"/>
              <a:t>Claimant was entitled to TPD benefits following his return to work in the amount of $30,900.44.</a:t>
            </a:r>
          </a:p>
          <a:p>
            <a:r>
              <a:rPr lang="en-US" dirty="0"/>
              <a:t>Respondent was aware of the lost time nature of the claim as the claim notes reflect that there was a “Type Change” from medical-only to an indemnity claim.</a:t>
            </a:r>
          </a:p>
          <a:p>
            <a:r>
              <a:rPr lang="en-US" dirty="0"/>
              <a:t>Respondents failed to cure the violation</a:t>
            </a:r>
          </a:p>
        </p:txBody>
      </p:sp>
    </p:spTree>
    <p:extLst>
      <p:ext uri="{BB962C8B-B14F-4D97-AF65-F5344CB8AC3E}">
        <p14:creationId xmlns:p14="http://schemas.microsoft.com/office/powerpoint/2010/main" val="3047133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52388-E544-FA8F-0044-0E2B28162928}"/>
              </a:ext>
            </a:extLst>
          </p:cNvPr>
          <p:cNvSpPr>
            <a:spLocks noGrp="1"/>
          </p:cNvSpPr>
          <p:nvPr>
            <p:ph type="title"/>
          </p:nvPr>
        </p:nvSpPr>
        <p:spPr>
          <a:xfrm>
            <a:off x="470264" y="311549"/>
            <a:ext cx="8220890" cy="1188720"/>
          </a:xfrm>
        </p:spPr>
        <p:txBody>
          <a:bodyPr/>
          <a:lstStyle/>
          <a:p>
            <a:r>
              <a:rPr lang="en-US" dirty="0"/>
              <a:t>Macey v. DHL Express, W.C. No. 5-183-433 (ICAO April 1, 2024)</a:t>
            </a:r>
          </a:p>
        </p:txBody>
      </p:sp>
      <p:sp>
        <p:nvSpPr>
          <p:cNvPr id="3" name="Content Placeholder 2">
            <a:extLst>
              <a:ext uri="{FF2B5EF4-FFF2-40B4-BE49-F238E27FC236}">
                <a16:creationId xmlns:a16="http://schemas.microsoft.com/office/drawing/2014/main" id="{787C2316-E2CD-9A84-14B1-0F55AA58AAA3}"/>
              </a:ext>
            </a:extLst>
          </p:cNvPr>
          <p:cNvSpPr>
            <a:spLocks noGrp="1"/>
          </p:cNvSpPr>
          <p:nvPr>
            <p:ph idx="1"/>
          </p:nvPr>
        </p:nvSpPr>
        <p:spPr>
          <a:xfrm>
            <a:off x="470264" y="1706881"/>
            <a:ext cx="8220889" cy="4839570"/>
          </a:xfrm>
        </p:spPr>
        <p:txBody>
          <a:bodyPr>
            <a:normAutofit/>
          </a:bodyPr>
          <a:lstStyle/>
          <a:p>
            <a:r>
              <a:rPr lang="en-US" dirty="0"/>
              <a:t>Claimant established that he was entitled to penalties due to the respondent-insurer filing a medical only general admission of liability, despite the respondent-insurer having knowledge that the claimant sustained a lost-time claim.</a:t>
            </a:r>
          </a:p>
          <a:p>
            <a:pPr lvl="1"/>
            <a:r>
              <a:rPr lang="en-US" dirty="0"/>
              <a:t>$25 per day for a total of 478 days, resulting in a total penalty of $11,950.00</a:t>
            </a:r>
          </a:p>
          <a:p>
            <a:pPr marL="0" indent="0">
              <a:buNone/>
            </a:pPr>
            <a:r>
              <a:rPr lang="en-US" b="1" dirty="0"/>
              <a:t>ICAO HOLDING – AFFIRMED &amp; REMANDED </a:t>
            </a:r>
          </a:p>
          <a:p>
            <a:r>
              <a:rPr lang="en-US" dirty="0"/>
              <a:t>Respondent did not address the issue of penalties in their brief, nor did respondent withdraw their appeal of the issue.</a:t>
            </a:r>
          </a:p>
          <a:p>
            <a:pPr lvl="1"/>
            <a:r>
              <a:rPr lang="en-US" dirty="0"/>
              <a:t>Although a failure to file a brief is not jurisdictional, the Panel will not search the record for potential errors so as to assume the role of advocate for an appealing party.</a:t>
            </a:r>
          </a:p>
          <a:p>
            <a:r>
              <a:rPr lang="en-US" dirty="0"/>
              <a:t>Claimant requested attorney fees and costs due to respondent’s abandonment of the penalty issue and the failure to present any evidence of a mistake or error and in the ALJ's penalty award.</a:t>
            </a:r>
          </a:p>
          <a:p>
            <a:pPr lvl="1"/>
            <a:r>
              <a:rPr lang="en-US" dirty="0"/>
              <a:t>Remanded</a:t>
            </a:r>
          </a:p>
        </p:txBody>
      </p:sp>
    </p:spTree>
    <p:extLst>
      <p:ext uri="{BB962C8B-B14F-4D97-AF65-F5344CB8AC3E}">
        <p14:creationId xmlns:p14="http://schemas.microsoft.com/office/powerpoint/2010/main" val="3381536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3498BA-866D-85CF-3606-5CA5F1A89F22}"/>
              </a:ext>
            </a:extLst>
          </p:cNvPr>
          <p:cNvSpPr>
            <a:spLocks noGrp="1"/>
          </p:cNvSpPr>
          <p:nvPr>
            <p:ph type="ctrTitle"/>
          </p:nvPr>
        </p:nvSpPr>
        <p:spPr/>
        <p:txBody>
          <a:bodyPr/>
          <a:lstStyle/>
          <a:p>
            <a:r>
              <a:rPr lang="en-US" dirty="0"/>
              <a:t>Questions?</a:t>
            </a:r>
          </a:p>
        </p:txBody>
      </p:sp>
      <p:sp>
        <p:nvSpPr>
          <p:cNvPr id="5" name="Subtitle 4">
            <a:extLst>
              <a:ext uri="{FF2B5EF4-FFF2-40B4-BE49-F238E27FC236}">
                <a16:creationId xmlns:a16="http://schemas.microsoft.com/office/drawing/2014/main" id="{B2717B78-0589-8DC8-EC8A-F80866942ABA}"/>
              </a:ext>
            </a:extLst>
          </p:cNvPr>
          <p:cNvSpPr>
            <a:spLocks noGrp="1"/>
          </p:cNvSpPr>
          <p:nvPr>
            <p:ph type="subTitle" idx="1"/>
          </p:nvPr>
        </p:nvSpPr>
        <p:spPr/>
        <p:txBody>
          <a:bodyPr/>
          <a:lstStyle/>
          <a:p>
            <a:r>
              <a:rPr lang="en-US" dirty="0"/>
              <a:t>JP Moon – Senior Assistant City Attorney</a:t>
            </a:r>
          </a:p>
          <a:p>
            <a:r>
              <a:rPr lang="en-US" dirty="0"/>
              <a:t>Denver City Attorney’s Office</a:t>
            </a:r>
          </a:p>
          <a:p>
            <a:r>
              <a:rPr lang="en-US" dirty="0"/>
              <a:t>720.913.3217 or john.moon@denvergov.org</a:t>
            </a:r>
          </a:p>
        </p:txBody>
      </p:sp>
    </p:spTree>
    <p:extLst>
      <p:ext uri="{BB962C8B-B14F-4D97-AF65-F5344CB8AC3E}">
        <p14:creationId xmlns:p14="http://schemas.microsoft.com/office/powerpoint/2010/main" val="70439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AA4BF93E-D7A7-2578-59C5-99FBC5F76581}"/>
              </a:ext>
            </a:extLst>
          </p:cNvPr>
          <p:cNvSpPr>
            <a:spLocks noGrp="1"/>
          </p:cNvSpPr>
          <p:nvPr>
            <p:ph type="body" idx="1"/>
          </p:nvPr>
        </p:nvSpPr>
        <p:spPr>
          <a:xfrm>
            <a:off x="476478" y="1912840"/>
            <a:ext cx="3908800" cy="704087"/>
          </a:xfrm>
        </p:spPr>
        <p:txBody>
          <a:bodyPr/>
          <a:lstStyle/>
          <a:p>
            <a:r>
              <a:rPr lang="en-US" dirty="0"/>
              <a:t>Failure to carry insurance</a:t>
            </a:r>
          </a:p>
        </p:txBody>
      </p:sp>
      <p:sp>
        <p:nvSpPr>
          <p:cNvPr id="14" name="Content Placeholder 13">
            <a:extLst>
              <a:ext uri="{FF2B5EF4-FFF2-40B4-BE49-F238E27FC236}">
                <a16:creationId xmlns:a16="http://schemas.microsoft.com/office/drawing/2014/main" id="{1792CDB5-27B7-E2DD-BBA8-F81FA26258E7}"/>
              </a:ext>
            </a:extLst>
          </p:cNvPr>
          <p:cNvSpPr>
            <a:spLocks noGrp="1"/>
          </p:cNvSpPr>
          <p:nvPr>
            <p:ph sz="half" idx="2"/>
          </p:nvPr>
        </p:nvSpPr>
        <p:spPr>
          <a:xfrm>
            <a:off x="476478" y="2916290"/>
            <a:ext cx="3911292" cy="3102414"/>
          </a:xfrm>
        </p:spPr>
        <p:txBody>
          <a:bodyPr/>
          <a:lstStyle/>
          <a:p>
            <a:r>
              <a:rPr lang="en-US" dirty="0"/>
              <a:t>Most common penalty brought by injured workers.</a:t>
            </a:r>
          </a:p>
          <a:p>
            <a:r>
              <a:rPr lang="en-US" dirty="0"/>
              <a:t>Claimants have a high probability of prevailing.</a:t>
            </a:r>
          </a:p>
          <a:p>
            <a:r>
              <a:rPr lang="en-US" dirty="0"/>
              <a:t>Respondent wins stem from showing lack of employee employer relationship.	</a:t>
            </a:r>
          </a:p>
        </p:txBody>
      </p:sp>
      <p:sp>
        <p:nvSpPr>
          <p:cNvPr id="15" name="Content Placeholder 14">
            <a:extLst>
              <a:ext uri="{FF2B5EF4-FFF2-40B4-BE49-F238E27FC236}">
                <a16:creationId xmlns:a16="http://schemas.microsoft.com/office/drawing/2014/main" id="{A2E3F2B0-EB41-0910-5C74-B6C1F5893964}"/>
              </a:ext>
            </a:extLst>
          </p:cNvPr>
          <p:cNvSpPr>
            <a:spLocks noGrp="1"/>
          </p:cNvSpPr>
          <p:nvPr>
            <p:ph sz="quarter" idx="4"/>
          </p:nvPr>
        </p:nvSpPr>
        <p:spPr>
          <a:xfrm>
            <a:off x="4753737" y="2916290"/>
            <a:ext cx="3908799" cy="3102414"/>
          </a:xfrm>
        </p:spPr>
        <p:txBody>
          <a:bodyPr/>
          <a:lstStyle/>
          <a:p>
            <a:r>
              <a:rPr lang="en-US" dirty="0"/>
              <a:t>Second most common penalty brought by injured workers.</a:t>
            </a:r>
          </a:p>
          <a:p>
            <a:r>
              <a:rPr lang="en-US" dirty="0"/>
              <a:t>Claimant’s have a high probability of prevailing.</a:t>
            </a:r>
          </a:p>
          <a:p>
            <a:r>
              <a:rPr lang="en-US" dirty="0"/>
              <a:t>Penalties rage from $15 - $100 per day.</a:t>
            </a:r>
          </a:p>
          <a:p>
            <a:pPr lvl="1"/>
            <a:r>
              <a:rPr lang="en-US" dirty="0"/>
              <a:t>Delays in benefits will increase the award of penalties.</a:t>
            </a:r>
          </a:p>
        </p:txBody>
      </p:sp>
      <p:sp>
        <p:nvSpPr>
          <p:cNvPr id="16" name="Text Placeholder 15">
            <a:extLst>
              <a:ext uri="{FF2B5EF4-FFF2-40B4-BE49-F238E27FC236}">
                <a16:creationId xmlns:a16="http://schemas.microsoft.com/office/drawing/2014/main" id="{361FF6B9-B068-6EC0-F1A6-8D93F2D34F6B}"/>
              </a:ext>
            </a:extLst>
          </p:cNvPr>
          <p:cNvSpPr>
            <a:spLocks noGrp="1"/>
          </p:cNvSpPr>
          <p:nvPr>
            <p:ph type="body" sz="quarter" idx="13"/>
          </p:nvPr>
        </p:nvSpPr>
        <p:spPr>
          <a:xfrm>
            <a:off x="4753736" y="1912840"/>
            <a:ext cx="3908800" cy="704087"/>
          </a:xfrm>
        </p:spPr>
        <p:txBody>
          <a:bodyPr/>
          <a:lstStyle/>
          <a:p>
            <a:r>
              <a:rPr lang="en-US" dirty="0"/>
              <a:t>Failure to timely admit or deny liability</a:t>
            </a:r>
          </a:p>
        </p:txBody>
      </p:sp>
      <p:sp>
        <p:nvSpPr>
          <p:cNvPr id="12" name="Title 11">
            <a:extLst>
              <a:ext uri="{FF2B5EF4-FFF2-40B4-BE49-F238E27FC236}">
                <a16:creationId xmlns:a16="http://schemas.microsoft.com/office/drawing/2014/main" id="{8F09D05C-D60D-107E-2046-107D3A9C3209}"/>
              </a:ext>
            </a:extLst>
          </p:cNvPr>
          <p:cNvSpPr>
            <a:spLocks noGrp="1"/>
          </p:cNvSpPr>
          <p:nvPr>
            <p:ph type="title"/>
          </p:nvPr>
        </p:nvSpPr>
        <p:spPr>
          <a:xfrm>
            <a:off x="1603122" y="250589"/>
            <a:ext cx="5937755" cy="1188720"/>
          </a:xfrm>
        </p:spPr>
        <p:txBody>
          <a:bodyPr/>
          <a:lstStyle/>
          <a:p>
            <a:r>
              <a:rPr lang="en-US" dirty="0"/>
              <a:t>Most Common Penalties</a:t>
            </a:r>
          </a:p>
        </p:txBody>
      </p:sp>
    </p:spTree>
    <p:extLst>
      <p:ext uri="{BB962C8B-B14F-4D97-AF65-F5344CB8AC3E}">
        <p14:creationId xmlns:p14="http://schemas.microsoft.com/office/powerpoint/2010/main" val="189243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AA4BF93E-D7A7-2578-59C5-99FBC5F76581}"/>
              </a:ext>
            </a:extLst>
          </p:cNvPr>
          <p:cNvSpPr>
            <a:spLocks noGrp="1"/>
          </p:cNvSpPr>
          <p:nvPr>
            <p:ph type="body" idx="1"/>
          </p:nvPr>
        </p:nvSpPr>
        <p:spPr>
          <a:xfrm>
            <a:off x="476478" y="1912840"/>
            <a:ext cx="3908800" cy="704087"/>
          </a:xfrm>
        </p:spPr>
        <p:txBody>
          <a:bodyPr/>
          <a:lstStyle/>
          <a:p>
            <a:r>
              <a:rPr lang="en-US" dirty="0"/>
              <a:t>Untimely payment of TTD/TPD benefits</a:t>
            </a:r>
          </a:p>
        </p:txBody>
      </p:sp>
      <p:sp>
        <p:nvSpPr>
          <p:cNvPr id="14" name="Content Placeholder 13">
            <a:extLst>
              <a:ext uri="{FF2B5EF4-FFF2-40B4-BE49-F238E27FC236}">
                <a16:creationId xmlns:a16="http://schemas.microsoft.com/office/drawing/2014/main" id="{1792CDB5-27B7-E2DD-BBA8-F81FA26258E7}"/>
              </a:ext>
            </a:extLst>
          </p:cNvPr>
          <p:cNvSpPr>
            <a:spLocks noGrp="1"/>
          </p:cNvSpPr>
          <p:nvPr>
            <p:ph sz="half" idx="2"/>
          </p:nvPr>
        </p:nvSpPr>
        <p:spPr>
          <a:xfrm>
            <a:off x="476478" y="2916290"/>
            <a:ext cx="3911292" cy="3102414"/>
          </a:xfrm>
        </p:spPr>
        <p:txBody>
          <a:bodyPr>
            <a:normAutofit/>
          </a:bodyPr>
          <a:lstStyle/>
          <a:p>
            <a:r>
              <a:rPr lang="en-US" dirty="0"/>
              <a:t>Frequently brought due to errors in admissions.</a:t>
            </a:r>
          </a:p>
          <a:p>
            <a:r>
              <a:rPr lang="en-US" dirty="0"/>
              <a:t>Can also result from miscommunications between employer and adjuster.</a:t>
            </a:r>
          </a:p>
          <a:p>
            <a:r>
              <a:rPr lang="en-US" dirty="0"/>
              <a:t>Generally, respondents prevail at hearing or mitigate any damages.</a:t>
            </a:r>
          </a:p>
          <a:p>
            <a:r>
              <a:rPr lang="en-US" dirty="0"/>
              <a:t>Penalties range from $10 - $50 per day.	</a:t>
            </a:r>
          </a:p>
        </p:txBody>
      </p:sp>
      <p:sp>
        <p:nvSpPr>
          <p:cNvPr id="15" name="Content Placeholder 14">
            <a:extLst>
              <a:ext uri="{FF2B5EF4-FFF2-40B4-BE49-F238E27FC236}">
                <a16:creationId xmlns:a16="http://schemas.microsoft.com/office/drawing/2014/main" id="{A2E3F2B0-EB41-0910-5C74-B6C1F5893964}"/>
              </a:ext>
            </a:extLst>
          </p:cNvPr>
          <p:cNvSpPr>
            <a:spLocks noGrp="1"/>
          </p:cNvSpPr>
          <p:nvPr>
            <p:ph sz="quarter" idx="4"/>
          </p:nvPr>
        </p:nvSpPr>
        <p:spPr>
          <a:xfrm>
            <a:off x="4753737" y="2916290"/>
            <a:ext cx="3908799" cy="3102414"/>
          </a:xfrm>
        </p:spPr>
        <p:txBody>
          <a:bodyPr>
            <a:normAutofit/>
          </a:bodyPr>
          <a:lstStyle/>
          <a:p>
            <a:r>
              <a:rPr lang="en-US" dirty="0"/>
              <a:t>Usually stemming from errors or omissions in admissions of liability.</a:t>
            </a:r>
          </a:p>
          <a:p>
            <a:r>
              <a:rPr lang="en-US" dirty="0"/>
              <a:t>Can also be seen following a late Final Admission of Liability.</a:t>
            </a:r>
          </a:p>
          <a:p>
            <a:r>
              <a:rPr lang="en-US" dirty="0"/>
              <a:t>Respondents usually prevail.</a:t>
            </a:r>
          </a:p>
          <a:p>
            <a:r>
              <a:rPr lang="en-US" dirty="0"/>
              <a:t>ALJs are not interested in assessing penalties for trivial errors.</a:t>
            </a:r>
          </a:p>
          <a:p>
            <a:r>
              <a:rPr lang="en-US" dirty="0"/>
              <a:t>Claimant’s only win was for $7 per day.</a:t>
            </a:r>
          </a:p>
        </p:txBody>
      </p:sp>
      <p:sp>
        <p:nvSpPr>
          <p:cNvPr id="16" name="Text Placeholder 15">
            <a:extLst>
              <a:ext uri="{FF2B5EF4-FFF2-40B4-BE49-F238E27FC236}">
                <a16:creationId xmlns:a16="http://schemas.microsoft.com/office/drawing/2014/main" id="{361FF6B9-B068-6EC0-F1A6-8D93F2D34F6B}"/>
              </a:ext>
            </a:extLst>
          </p:cNvPr>
          <p:cNvSpPr>
            <a:spLocks noGrp="1"/>
          </p:cNvSpPr>
          <p:nvPr>
            <p:ph type="body" sz="quarter" idx="13"/>
          </p:nvPr>
        </p:nvSpPr>
        <p:spPr>
          <a:xfrm>
            <a:off x="4753736" y="1912840"/>
            <a:ext cx="3908800" cy="704087"/>
          </a:xfrm>
        </p:spPr>
        <p:txBody>
          <a:bodyPr/>
          <a:lstStyle/>
          <a:p>
            <a:r>
              <a:rPr lang="en-US" dirty="0"/>
              <a:t>Procedural or administrative errors</a:t>
            </a:r>
          </a:p>
        </p:txBody>
      </p:sp>
      <p:sp>
        <p:nvSpPr>
          <p:cNvPr id="12" name="Title 11">
            <a:extLst>
              <a:ext uri="{FF2B5EF4-FFF2-40B4-BE49-F238E27FC236}">
                <a16:creationId xmlns:a16="http://schemas.microsoft.com/office/drawing/2014/main" id="{8F09D05C-D60D-107E-2046-107D3A9C3209}"/>
              </a:ext>
            </a:extLst>
          </p:cNvPr>
          <p:cNvSpPr>
            <a:spLocks noGrp="1"/>
          </p:cNvSpPr>
          <p:nvPr>
            <p:ph type="title"/>
          </p:nvPr>
        </p:nvSpPr>
        <p:spPr>
          <a:xfrm>
            <a:off x="1603122" y="250589"/>
            <a:ext cx="5937755" cy="1188720"/>
          </a:xfrm>
        </p:spPr>
        <p:txBody>
          <a:bodyPr/>
          <a:lstStyle/>
          <a:p>
            <a:r>
              <a:rPr lang="en-US" dirty="0"/>
              <a:t>Other Common Penalties</a:t>
            </a:r>
          </a:p>
        </p:txBody>
      </p:sp>
    </p:spTree>
    <p:extLst>
      <p:ext uri="{BB962C8B-B14F-4D97-AF65-F5344CB8AC3E}">
        <p14:creationId xmlns:p14="http://schemas.microsoft.com/office/powerpoint/2010/main" val="1885982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AA4BF93E-D7A7-2578-59C5-99FBC5F76581}"/>
              </a:ext>
            </a:extLst>
          </p:cNvPr>
          <p:cNvSpPr>
            <a:spLocks noGrp="1"/>
          </p:cNvSpPr>
          <p:nvPr>
            <p:ph type="body" idx="1"/>
          </p:nvPr>
        </p:nvSpPr>
        <p:spPr>
          <a:xfrm>
            <a:off x="476478" y="1912840"/>
            <a:ext cx="3908800" cy="704087"/>
          </a:xfrm>
        </p:spPr>
        <p:txBody>
          <a:bodyPr/>
          <a:lstStyle/>
          <a:p>
            <a:r>
              <a:rPr lang="en-US" dirty="0"/>
              <a:t>Violation of a prehearing conference order</a:t>
            </a:r>
          </a:p>
        </p:txBody>
      </p:sp>
      <p:sp>
        <p:nvSpPr>
          <p:cNvPr id="14" name="Content Placeholder 13">
            <a:extLst>
              <a:ext uri="{FF2B5EF4-FFF2-40B4-BE49-F238E27FC236}">
                <a16:creationId xmlns:a16="http://schemas.microsoft.com/office/drawing/2014/main" id="{1792CDB5-27B7-E2DD-BBA8-F81FA26258E7}"/>
              </a:ext>
            </a:extLst>
          </p:cNvPr>
          <p:cNvSpPr>
            <a:spLocks noGrp="1"/>
          </p:cNvSpPr>
          <p:nvPr>
            <p:ph sz="half" idx="2"/>
          </p:nvPr>
        </p:nvSpPr>
        <p:spPr>
          <a:xfrm>
            <a:off x="476478" y="2916290"/>
            <a:ext cx="3911292" cy="3102414"/>
          </a:xfrm>
        </p:spPr>
        <p:txBody>
          <a:bodyPr>
            <a:normAutofit lnSpcReduction="10000"/>
          </a:bodyPr>
          <a:lstStyle/>
          <a:p>
            <a:r>
              <a:rPr lang="en-US" dirty="0"/>
              <a:t>Penalties were assessed against violating party in almost all instances.</a:t>
            </a:r>
          </a:p>
          <a:p>
            <a:pPr lvl="1"/>
            <a:r>
              <a:rPr lang="en-US" dirty="0"/>
              <a:t>Unless a valid appeal was pending.</a:t>
            </a:r>
          </a:p>
          <a:p>
            <a:r>
              <a:rPr lang="en-US" dirty="0"/>
              <a:t>Both claimants and respondents held accountable.</a:t>
            </a:r>
          </a:p>
          <a:p>
            <a:r>
              <a:rPr lang="en-US" dirty="0"/>
              <a:t>Penalties vastly different.</a:t>
            </a:r>
          </a:p>
          <a:p>
            <a:pPr lvl="1"/>
            <a:r>
              <a:rPr lang="en-US" dirty="0"/>
              <a:t>$5 per day or procedural sanctions against claimants.</a:t>
            </a:r>
          </a:p>
          <a:p>
            <a:pPr lvl="1"/>
            <a:r>
              <a:rPr lang="en-US" dirty="0"/>
              <a:t>$100 - $150 per day against respondents.	</a:t>
            </a:r>
          </a:p>
        </p:txBody>
      </p:sp>
      <p:sp>
        <p:nvSpPr>
          <p:cNvPr id="15" name="Content Placeholder 14">
            <a:extLst>
              <a:ext uri="{FF2B5EF4-FFF2-40B4-BE49-F238E27FC236}">
                <a16:creationId xmlns:a16="http://schemas.microsoft.com/office/drawing/2014/main" id="{A2E3F2B0-EB41-0910-5C74-B6C1F5893964}"/>
              </a:ext>
            </a:extLst>
          </p:cNvPr>
          <p:cNvSpPr>
            <a:spLocks noGrp="1"/>
          </p:cNvSpPr>
          <p:nvPr>
            <p:ph sz="quarter" idx="4"/>
          </p:nvPr>
        </p:nvSpPr>
        <p:spPr>
          <a:xfrm>
            <a:off x="4753737" y="2916290"/>
            <a:ext cx="3908799" cy="3102414"/>
          </a:xfrm>
        </p:spPr>
        <p:txBody>
          <a:bodyPr>
            <a:normAutofit lnSpcReduction="10000"/>
          </a:bodyPr>
          <a:lstStyle/>
          <a:p>
            <a:r>
              <a:rPr lang="en-US" i="1" dirty="0"/>
              <a:t>Pro se</a:t>
            </a:r>
            <a:r>
              <a:rPr lang="en-US" dirty="0"/>
              <a:t> claimants frequently bring penalties without articulating the basis or citing to the correct provision in the Act.</a:t>
            </a:r>
          </a:p>
          <a:p>
            <a:r>
              <a:rPr lang="en-US" dirty="0"/>
              <a:t>Respondents have seen a 100% success rate in defending against these allegations.</a:t>
            </a:r>
          </a:p>
        </p:txBody>
      </p:sp>
      <p:sp>
        <p:nvSpPr>
          <p:cNvPr id="16" name="Text Placeholder 15">
            <a:extLst>
              <a:ext uri="{FF2B5EF4-FFF2-40B4-BE49-F238E27FC236}">
                <a16:creationId xmlns:a16="http://schemas.microsoft.com/office/drawing/2014/main" id="{361FF6B9-B068-6EC0-F1A6-8D93F2D34F6B}"/>
              </a:ext>
            </a:extLst>
          </p:cNvPr>
          <p:cNvSpPr>
            <a:spLocks noGrp="1"/>
          </p:cNvSpPr>
          <p:nvPr>
            <p:ph type="body" sz="quarter" idx="13"/>
          </p:nvPr>
        </p:nvSpPr>
        <p:spPr>
          <a:xfrm>
            <a:off x="4753736" y="1912840"/>
            <a:ext cx="3908800" cy="704087"/>
          </a:xfrm>
        </p:spPr>
        <p:txBody>
          <a:bodyPr>
            <a:normAutofit/>
          </a:bodyPr>
          <a:lstStyle/>
          <a:p>
            <a:r>
              <a:rPr lang="en-US" dirty="0"/>
              <a:t>PENALTY ALLEGATIONS BY PRO SE CLAIMANTS</a:t>
            </a:r>
          </a:p>
        </p:txBody>
      </p:sp>
      <p:sp>
        <p:nvSpPr>
          <p:cNvPr id="12" name="Title 11">
            <a:extLst>
              <a:ext uri="{FF2B5EF4-FFF2-40B4-BE49-F238E27FC236}">
                <a16:creationId xmlns:a16="http://schemas.microsoft.com/office/drawing/2014/main" id="{8F09D05C-D60D-107E-2046-107D3A9C3209}"/>
              </a:ext>
            </a:extLst>
          </p:cNvPr>
          <p:cNvSpPr>
            <a:spLocks noGrp="1"/>
          </p:cNvSpPr>
          <p:nvPr>
            <p:ph type="title"/>
          </p:nvPr>
        </p:nvSpPr>
        <p:spPr>
          <a:xfrm>
            <a:off x="1603122" y="250589"/>
            <a:ext cx="5937755" cy="1188720"/>
          </a:xfrm>
        </p:spPr>
        <p:txBody>
          <a:bodyPr/>
          <a:lstStyle/>
          <a:p>
            <a:r>
              <a:rPr lang="en-US" dirty="0"/>
              <a:t>Other Common Penalties</a:t>
            </a:r>
          </a:p>
        </p:txBody>
      </p:sp>
    </p:spTree>
    <p:extLst>
      <p:ext uri="{BB962C8B-B14F-4D97-AF65-F5344CB8AC3E}">
        <p14:creationId xmlns:p14="http://schemas.microsoft.com/office/powerpoint/2010/main" val="1073919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AA4BF93E-D7A7-2578-59C5-99FBC5F76581}"/>
              </a:ext>
            </a:extLst>
          </p:cNvPr>
          <p:cNvSpPr>
            <a:spLocks noGrp="1"/>
          </p:cNvSpPr>
          <p:nvPr>
            <p:ph type="body" idx="1"/>
          </p:nvPr>
        </p:nvSpPr>
        <p:spPr>
          <a:xfrm>
            <a:off x="476478" y="1912840"/>
            <a:ext cx="3908800" cy="704087"/>
          </a:xfrm>
        </p:spPr>
        <p:txBody>
          <a:bodyPr/>
          <a:lstStyle/>
          <a:p>
            <a:r>
              <a:rPr lang="en-US" dirty="0"/>
              <a:t>Failure to provide benefits or compensation</a:t>
            </a:r>
          </a:p>
        </p:txBody>
      </p:sp>
      <p:sp>
        <p:nvSpPr>
          <p:cNvPr id="14" name="Content Placeholder 13">
            <a:extLst>
              <a:ext uri="{FF2B5EF4-FFF2-40B4-BE49-F238E27FC236}">
                <a16:creationId xmlns:a16="http://schemas.microsoft.com/office/drawing/2014/main" id="{1792CDB5-27B7-E2DD-BBA8-F81FA26258E7}"/>
              </a:ext>
            </a:extLst>
          </p:cNvPr>
          <p:cNvSpPr>
            <a:spLocks noGrp="1"/>
          </p:cNvSpPr>
          <p:nvPr>
            <p:ph sz="half" idx="2"/>
          </p:nvPr>
        </p:nvSpPr>
        <p:spPr>
          <a:xfrm>
            <a:off x="476478" y="2916290"/>
            <a:ext cx="3911292" cy="3102414"/>
          </a:xfrm>
        </p:spPr>
        <p:txBody>
          <a:bodyPr/>
          <a:lstStyle/>
          <a:p>
            <a:r>
              <a:rPr lang="en-US" dirty="0"/>
              <a:t>Usually brought following an Order of an ALJ requiring respondent to provide or reimburse for medical benefits.</a:t>
            </a:r>
          </a:p>
          <a:p>
            <a:r>
              <a:rPr lang="en-US" dirty="0"/>
              <a:t>Success is mixed and highly fact dependent.</a:t>
            </a:r>
          </a:p>
          <a:p>
            <a:r>
              <a:rPr lang="en-US" dirty="0"/>
              <a:t>When claimants prevail, penalties are significant, and as high as $400 per day.	</a:t>
            </a:r>
          </a:p>
        </p:txBody>
      </p:sp>
      <p:sp>
        <p:nvSpPr>
          <p:cNvPr id="15" name="Content Placeholder 14">
            <a:extLst>
              <a:ext uri="{FF2B5EF4-FFF2-40B4-BE49-F238E27FC236}">
                <a16:creationId xmlns:a16="http://schemas.microsoft.com/office/drawing/2014/main" id="{A2E3F2B0-EB41-0910-5C74-B6C1F5893964}"/>
              </a:ext>
            </a:extLst>
          </p:cNvPr>
          <p:cNvSpPr>
            <a:spLocks noGrp="1"/>
          </p:cNvSpPr>
          <p:nvPr>
            <p:ph sz="quarter" idx="4"/>
          </p:nvPr>
        </p:nvSpPr>
        <p:spPr>
          <a:xfrm>
            <a:off x="4753737" y="2916290"/>
            <a:ext cx="3908799" cy="3102414"/>
          </a:xfrm>
        </p:spPr>
        <p:txBody>
          <a:bodyPr/>
          <a:lstStyle/>
          <a:p>
            <a:r>
              <a:rPr lang="en-US" dirty="0"/>
              <a:t>Some claimant attorneys are bringing this penalty allegation as a matter of course.</a:t>
            </a:r>
          </a:p>
          <a:p>
            <a:r>
              <a:rPr lang="en-US" dirty="0"/>
              <a:t>Claimants’ success on this issue is mixed and depends on how clearly claimant’s counsel is communicating  and any delays created.  </a:t>
            </a:r>
          </a:p>
          <a:p>
            <a:r>
              <a:rPr lang="en-US" dirty="0"/>
              <a:t>Penalties are very low, ranging from $5 - $10 per day.</a:t>
            </a:r>
          </a:p>
        </p:txBody>
      </p:sp>
      <p:sp>
        <p:nvSpPr>
          <p:cNvPr id="16" name="Text Placeholder 15">
            <a:extLst>
              <a:ext uri="{FF2B5EF4-FFF2-40B4-BE49-F238E27FC236}">
                <a16:creationId xmlns:a16="http://schemas.microsoft.com/office/drawing/2014/main" id="{361FF6B9-B068-6EC0-F1A6-8D93F2D34F6B}"/>
              </a:ext>
            </a:extLst>
          </p:cNvPr>
          <p:cNvSpPr>
            <a:spLocks noGrp="1"/>
          </p:cNvSpPr>
          <p:nvPr>
            <p:ph type="body" sz="quarter" idx="13"/>
          </p:nvPr>
        </p:nvSpPr>
        <p:spPr>
          <a:xfrm>
            <a:off x="4753736" y="1912840"/>
            <a:ext cx="3908800" cy="704087"/>
          </a:xfrm>
        </p:spPr>
        <p:txBody>
          <a:bodyPr/>
          <a:lstStyle/>
          <a:p>
            <a:r>
              <a:rPr lang="en-US" dirty="0"/>
              <a:t>Failure To produce the claim file</a:t>
            </a:r>
          </a:p>
        </p:txBody>
      </p:sp>
      <p:sp>
        <p:nvSpPr>
          <p:cNvPr id="12" name="Title 11">
            <a:extLst>
              <a:ext uri="{FF2B5EF4-FFF2-40B4-BE49-F238E27FC236}">
                <a16:creationId xmlns:a16="http://schemas.microsoft.com/office/drawing/2014/main" id="{8F09D05C-D60D-107E-2046-107D3A9C3209}"/>
              </a:ext>
            </a:extLst>
          </p:cNvPr>
          <p:cNvSpPr>
            <a:spLocks noGrp="1"/>
          </p:cNvSpPr>
          <p:nvPr>
            <p:ph type="title"/>
          </p:nvPr>
        </p:nvSpPr>
        <p:spPr>
          <a:xfrm>
            <a:off x="1603122" y="250589"/>
            <a:ext cx="5937755" cy="1188720"/>
          </a:xfrm>
        </p:spPr>
        <p:txBody>
          <a:bodyPr/>
          <a:lstStyle/>
          <a:p>
            <a:r>
              <a:rPr lang="en-US" dirty="0"/>
              <a:t>Rare but important Penalties</a:t>
            </a:r>
          </a:p>
        </p:txBody>
      </p:sp>
    </p:spTree>
    <p:extLst>
      <p:ext uri="{BB962C8B-B14F-4D97-AF65-F5344CB8AC3E}">
        <p14:creationId xmlns:p14="http://schemas.microsoft.com/office/powerpoint/2010/main" val="2275743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AA4BF93E-D7A7-2578-59C5-99FBC5F76581}"/>
              </a:ext>
            </a:extLst>
          </p:cNvPr>
          <p:cNvSpPr>
            <a:spLocks noGrp="1"/>
          </p:cNvSpPr>
          <p:nvPr>
            <p:ph type="body" idx="1"/>
          </p:nvPr>
        </p:nvSpPr>
        <p:spPr>
          <a:xfrm>
            <a:off x="476478" y="1912840"/>
            <a:ext cx="3908800" cy="704087"/>
          </a:xfrm>
        </p:spPr>
        <p:txBody>
          <a:bodyPr/>
          <a:lstStyle/>
          <a:p>
            <a:r>
              <a:rPr lang="en-US" dirty="0"/>
              <a:t>Health care provider seeking reimbursement</a:t>
            </a:r>
          </a:p>
        </p:txBody>
      </p:sp>
      <p:sp>
        <p:nvSpPr>
          <p:cNvPr id="14" name="Content Placeholder 13">
            <a:extLst>
              <a:ext uri="{FF2B5EF4-FFF2-40B4-BE49-F238E27FC236}">
                <a16:creationId xmlns:a16="http://schemas.microsoft.com/office/drawing/2014/main" id="{1792CDB5-27B7-E2DD-BBA8-F81FA26258E7}"/>
              </a:ext>
            </a:extLst>
          </p:cNvPr>
          <p:cNvSpPr>
            <a:spLocks noGrp="1"/>
          </p:cNvSpPr>
          <p:nvPr>
            <p:ph sz="half" idx="2"/>
          </p:nvPr>
        </p:nvSpPr>
        <p:spPr>
          <a:xfrm>
            <a:off x="476478" y="2916290"/>
            <a:ext cx="3911292" cy="3102414"/>
          </a:xfrm>
        </p:spPr>
        <p:txBody>
          <a:bodyPr/>
          <a:lstStyle/>
          <a:p>
            <a:r>
              <a:rPr lang="en-US" dirty="0"/>
              <a:t>Only instance of penalties being awarded against a 3</a:t>
            </a:r>
            <a:r>
              <a:rPr lang="en-US" baseline="30000" dirty="0"/>
              <a:t>rd</a:t>
            </a:r>
            <a:r>
              <a:rPr lang="en-US" dirty="0"/>
              <a:t> party.</a:t>
            </a:r>
          </a:p>
          <a:p>
            <a:r>
              <a:rPr lang="en-US" dirty="0"/>
              <a:t>Requires active pursuit, collections, damaged credit, before ALJs are awarding penalties.</a:t>
            </a:r>
          </a:p>
          <a:p>
            <a:r>
              <a:rPr lang="en-US" dirty="0"/>
              <a:t>The only claimant win resulted in penalties of $750 per day.	</a:t>
            </a:r>
          </a:p>
        </p:txBody>
      </p:sp>
      <p:sp>
        <p:nvSpPr>
          <p:cNvPr id="15" name="Content Placeholder 14">
            <a:extLst>
              <a:ext uri="{FF2B5EF4-FFF2-40B4-BE49-F238E27FC236}">
                <a16:creationId xmlns:a16="http://schemas.microsoft.com/office/drawing/2014/main" id="{A2E3F2B0-EB41-0910-5C74-B6C1F5893964}"/>
              </a:ext>
            </a:extLst>
          </p:cNvPr>
          <p:cNvSpPr>
            <a:spLocks noGrp="1"/>
          </p:cNvSpPr>
          <p:nvPr>
            <p:ph sz="quarter" idx="4"/>
          </p:nvPr>
        </p:nvSpPr>
        <p:spPr>
          <a:xfrm>
            <a:off x="4753737" y="2916290"/>
            <a:ext cx="3908799" cy="3102414"/>
          </a:xfrm>
        </p:spPr>
        <p:txBody>
          <a:bodyPr/>
          <a:lstStyle/>
          <a:p>
            <a:r>
              <a:rPr lang="en-US" dirty="0"/>
              <a:t>Most common penalty brought by employers and insurers.</a:t>
            </a:r>
          </a:p>
          <a:p>
            <a:r>
              <a:rPr lang="en-US" dirty="0"/>
              <a:t>Respondents’ success rate was 50%.</a:t>
            </a:r>
          </a:p>
          <a:p>
            <a:pPr lvl="1"/>
            <a:r>
              <a:rPr lang="en-US" dirty="0"/>
              <a:t>ALJs show deference to claimant testimony that they verbally informed a supervisor.</a:t>
            </a:r>
          </a:p>
        </p:txBody>
      </p:sp>
      <p:sp>
        <p:nvSpPr>
          <p:cNvPr id="16" name="Text Placeholder 15">
            <a:extLst>
              <a:ext uri="{FF2B5EF4-FFF2-40B4-BE49-F238E27FC236}">
                <a16:creationId xmlns:a16="http://schemas.microsoft.com/office/drawing/2014/main" id="{361FF6B9-B068-6EC0-F1A6-8D93F2D34F6B}"/>
              </a:ext>
            </a:extLst>
          </p:cNvPr>
          <p:cNvSpPr>
            <a:spLocks noGrp="1"/>
          </p:cNvSpPr>
          <p:nvPr>
            <p:ph type="body" sz="quarter" idx="13"/>
          </p:nvPr>
        </p:nvSpPr>
        <p:spPr>
          <a:xfrm>
            <a:off x="4753736" y="1912840"/>
            <a:ext cx="3908800" cy="704087"/>
          </a:xfrm>
        </p:spPr>
        <p:txBody>
          <a:bodyPr/>
          <a:lstStyle/>
          <a:p>
            <a:r>
              <a:rPr lang="en-US" dirty="0"/>
              <a:t>Late reporting of injury by claimant</a:t>
            </a:r>
          </a:p>
        </p:txBody>
      </p:sp>
      <p:sp>
        <p:nvSpPr>
          <p:cNvPr id="12" name="Title 11">
            <a:extLst>
              <a:ext uri="{FF2B5EF4-FFF2-40B4-BE49-F238E27FC236}">
                <a16:creationId xmlns:a16="http://schemas.microsoft.com/office/drawing/2014/main" id="{8F09D05C-D60D-107E-2046-107D3A9C3209}"/>
              </a:ext>
            </a:extLst>
          </p:cNvPr>
          <p:cNvSpPr>
            <a:spLocks noGrp="1"/>
          </p:cNvSpPr>
          <p:nvPr>
            <p:ph type="title"/>
          </p:nvPr>
        </p:nvSpPr>
        <p:spPr>
          <a:xfrm>
            <a:off x="1603122" y="250589"/>
            <a:ext cx="5937755" cy="1188720"/>
          </a:xfrm>
        </p:spPr>
        <p:txBody>
          <a:bodyPr/>
          <a:lstStyle/>
          <a:p>
            <a:r>
              <a:rPr lang="en-US" dirty="0"/>
              <a:t>Less Common Penalties</a:t>
            </a:r>
          </a:p>
        </p:txBody>
      </p:sp>
    </p:spTree>
    <p:extLst>
      <p:ext uri="{BB962C8B-B14F-4D97-AF65-F5344CB8AC3E}">
        <p14:creationId xmlns:p14="http://schemas.microsoft.com/office/powerpoint/2010/main" val="90528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E8CB37D-B861-F97C-2363-A9DBE134441A}"/>
              </a:ext>
            </a:extLst>
          </p:cNvPr>
          <p:cNvSpPr>
            <a:spLocks noGrp="1"/>
          </p:cNvSpPr>
          <p:nvPr>
            <p:ph type="title"/>
          </p:nvPr>
        </p:nvSpPr>
        <p:spPr>
          <a:xfrm>
            <a:off x="4123942" y="988741"/>
            <a:ext cx="4416566" cy="4880518"/>
          </a:xfrm>
          <a:noFill/>
          <a:ln>
            <a:noFill/>
          </a:ln>
        </p:spPr>
        <p:txBody>
          <a:bodyPr vert="horz" wrap="square" lIns="274320" tIns="182880" rIns="274320" bIns="182880" rtlCol="0" anchor="ctr" anchorCtr="1">
            <a:normAutofit/>
          </a:bodyPr>
          <a:lstStyle/>
          <a:p>
            <a:pPr algn="l"/>
            <a:r>
              <a:rPr lang="en-US" sz="4200" kern="1200" cap="all" spc="200" baseline="0" dirty="0">
                <a:solidFill>
                  <a:schemeClr val="tx1"/>
                </a:solidFill>
                <a:latin typeface="+mj-lt"/>
                <a:ea typeface="+mj-ea"/>
                <a:cs typeface="+mj-cs"/>
              </a:rPr>
              <a:t>Law and procedure underlying penalties</a:t>
            </a:r>
          </a:p>
        </p:txBody>
      </p:sp>
      <p:sp>
        <p:nvSpPr>
          <p:cNvPr id="8" name="Rectangle 10">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78992"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dirty="0">
              <a:solidFill>
                <a:schemeClr val="accent2"/>
              </a:solidFill>
            </a:endParaRPr>
          </a:p>
        </p:txBody>
      </p:sp>
      <p:sp>
        <p:nvSpPr>
          <p:cNvPr id="9" name="Rectangle 12">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8992" y="0"/>
            <a:ext cx="241173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9666317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1050</TotalTime>
  <Words>4194</Words>
  <Application>Microsoft Office PowerPoint</Application>
  <PresentationFormat>On-screen Show (4:3)</PresentationFormat>
  <Paragraphs>291</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Gill Sans MT</vt:lpstr>
      <vt:lpstr>Parcel</vt:lpstr>
      <vt:lpstr>Current Trends in penalties</vt:lpstr>
      <vt:lpstr>Topics for discussion</vt:lpstr>
      <vt:lpstr>Penalties decided in the OAC over the last 2.5 years</vt:lpstr>
      <vt:lpstr>Most Common Penalties</vt:lpstr>
      <vt:lpstr>Other Common Penalties</vt:lpstr>
      <vt:lpstr>Other Common Penalties</vt:lpstr>
      <vt:lpstr>Rare but important Penalties</vt:lpstr>
      <vt:lpstr>Less Common Penalties</vt:lpstr>
      <vt:lpstr>Law and procedure underlying penalties</vt:lpstr>
      <vt:lpstr>Penalties Generally</vt:lpstr>
      <vt:lpstr>Form of Penalties</vt:lpstr>
      <vt:lpstr>Timeline for penalties </vt:lpstr>
      <vt:lpstr>Cure</vt:lpstr>
      <vt:lpstr>Amount of Penalties</vt:lpstr>
      <vt:lpstr>Current common penalty allegations and defenses</vt:lpstr>
      <vt:lpstr>Failure to admit or deny</vt:lpstr>
      <vt:lpstr>Untimely temporary indemnity benefit payment or termination</vt:lpstr>
      <vt:lpstr>Failure to provide claim file</vt:lpstr>
      <vt:lpstr>Director’s orders</vt:lpstr>
      <vt:lpstr>Director’s Orders – A Violation of Rule 16</vt:lpstr>
      <vt:lpstr>Director’s Orders – expanding authority</vt:lpstr>
      <vt:lpstr>Director’s Orders – Against insurers and doctors</vt:lpstr>
      <vt:lpstr>Recent Industrial Claim Appeals Office decisions</vt:lpstr>
      <vt:lpstr>Harper v. Dillon Companies, W.C. No. 4-991-178 (ICAO December 4, 2023)</vt:lpstr>
      <vt:lpstr>Harper v. Dillon Companies, W.C. No. 4-991-178 (ICAO December 4, 2023)</vt:lpstr>
      <vt:lpstr>Harper v. Dillon Companies, W.C. No. 4-991-178 (ICAO December 4, 2023)</vt:lpstr>
      <vt:lpstr>Garcia v. Denver Convention Center, W.C. No. 5-248-255 (March 5, 2024)</vt:lpstr>
      <vt:lpstr>Garcia v. Denver Convention Center, W.C. No. 5-248-255 (March 5, 2024)</vt:lpstr>
      <vt:lpstr>Salerno v. Allied Universal, W.C. No. 5-210-972 (ICAO January 2, 2024)</vt:lpstr>
      <vt:lpstr>Salerno v. Allied Universal, W.C. No. 5-210-972 (ICAO January 2, 2024)</vt:lpstr>
      <vt:lpstr>Macey v. DHL Express, W.C. No. 5-183-433 (ICAO April 1, 2024)</vt:lpstr>
      <vt:lpstr>Macey v. DHL Express, W.C. No. 5-183-433 (ICAO April 1, 2024)</vt:lpstr>
      <vt:lpstr>Questions?</vt:lpstr>
    </vt:vector>
  </TitlesOfParts>
  <Company>City and County of Denver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Trends in penalties</dc:title>
  <dc:creator>Moon, JP P. - CAO Senior Assistant City Attorney</dc:creator>
  <cp:lastModifiedBy>Moon, JP P. - CAO Senior Assistant City Attorney</cp:lastModifiedBy>
  <cp:revision>10</cp:revision>
  <dcterms:created xsi:type="dcterms:W3CDTF">2024-05-05T14:09:31Z</dcterms:created>
  <dcterms:modified xsi:type="dcterms:W3CDTF">2024-07-29T14:06:25Z</dcterms:modified>
</cp:coreProperties>
</file>