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6" r:id="rId4"/>
    <p:sldId id="265" r:id="rId5"/>
    <p:sldId id="260" r:id="rId6"/>
    <p:sldId id="261" r:id="rId7"/>
    <p:sldId id="264" r:id="rId8"/>
    <p:sldId id="258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64AB-C056-519D-44E0-DE743D81F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B2493-11CF-AA40-577A-13CC9DB5A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C556E-61D1-17C8-3E8D-F515ADF7E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E425E-84AB-4196-915D-434222E43247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7C801-11BF-C45F-A3D4-8B6813769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3D0AD-FB6E-860D-BB36-5A436AA2F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3025-A6B6-4433-8BDE-D0C005073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34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085F-42A7-4A05-0AC4-153298F2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F6AA3B-F0F3-EA7B-8840-EA1164651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4DFE8-F91B-96B7-C73C-3C2261310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E425E-84AB-4196-915D-434222E43247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0E1DD-3A94-6E83-E968-EAF6F653C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01C79-66E4-5713-E022-4D7B5182B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3025-A6B6-4433-8BDE-D0C005073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1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A801-0015-BEDD-4AE9-CAF6FD7DA3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FF970F-AD24-53C8-8DE2-FC4816C2C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2DF4A-24CD-ADFF-A053-0782005B9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E425E-84AB-4196-915D-434222E43247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F7BF8-CD1F-44B2-C44E-25E38D4E9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398A7-7B79-FC05-C7F0-1D05C52C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3025-A6B6-4433-8BDE-D0C005073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8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E6162-80F5-4DD7-425F-4574CBF24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6C602-2074-4CD8-DDF6-D2DC20DBB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C4CF8-7F3F-2226-49C2-4648E972D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E425E-84AB-4196-915D-434222E43247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F868A-7704-F8D8-4DFA-074FB474E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BE0D2-E682-F46A-72FC-089DFEF3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3025-A6B6-4433-8BDE-D0C005073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2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98BC-C092-386E-6A6E-1723BA131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A40CF-94AA-5679-04CA-4A24C9707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5329D-7ACC-643F-2A81-95D9EA03E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E425E-84AB-4196-915D-434222E43247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169BC-DAA5-7732-BD2A-97DBB395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F4FA5-E634-5AFE-7B94-DCFE68E4E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3025-A6B6-4433-8BDE-D0C005073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6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C53DE-47A5-5885-E221-2338F8206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D0018-F061-09AD-2869-F640C27DF8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21AD8-6BF7-E0A2-BEA1-354898790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1423A-0C9E-85E8-1D39-AEE9845F2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E425E-84AB-4196-915D-434222E43247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185E1-BB55-BDF8-A414-D5B43C6E4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94910-25BD-ADE2-E411-6EC4600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3025-A6B6-4433-8BDE-D0C005073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8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9A8A8-7CF5-1C65-714C-307894D87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F7DD6-E442-9298-BEFF-0F327F36C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61B17-085B-31D1-606E-FCCDB2AC7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36117-D075-6888-907A-FC01C00735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D0D301-5260-74CB-E7BA-91D52B171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0E892-CD3D-0D27-4F7B-E4DD5979E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E425E-84AB-4196-915D-434222E43247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9AE6D2-275D-0758-A01D-3F3866579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2CCC2B-93FC-D5D3-F5D4-F800CA63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3025-A6B6-4433-8BDE-D0C005073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0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0733D-54DD-E1E8-AF28-5BD9AE417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3A39D-E378-FB0C-6EFC-1E72B085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E425E-84AB-4196-915D-434222E43247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B52EA-7214-16A6-8E1C-BDA26D3DB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BAC1B-25A7-C751-58DE-A5CFEB782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3025-A6B6-4433-8BDE-D0C005073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2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7B2D75-0A33-4CDE-CAE9-B4F85F1D6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E425E-84AB-4196-915D-434222E43247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5936F6-A733-DE46-59E7-D87F3B689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6AA38-81C3-EE91-95CF-416D9368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3025-A6B6-4433-8BDE-D0C005073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BEA31-A99C-685E-949C-00AC03E3C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657CA-1F43-311D-A260-1B381D1E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B40462-DC61-C808-8458-08FA0DDF4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F81EB-AEFB-8154-2186-4FF4768E0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E425E-84AB-4196-915D-434222E43247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47FD3-4B10-4E36-1B45-5A8CABCD7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C0E96-6018-A9CD-707C-34FCAD871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3025-A6B6-4433-8BDE-D0C005073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4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6E30-FCCB-B294-77D4-80C7B021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151EBC-DCEF-16EF-48F3-11A93F6D0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E832D-A7FD-BAF4-7483-E2B5043D3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16E88-66F6-85F0-9373-44F6AFCBC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E425E-84AB-4196-915D-434222E43247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0E568-0248-6EED-F0C2-B778F9A5B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4705E-28F7-6A49-789F-9716EE5BE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3025-A6B6-4433-8BDE-D0C005073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8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DEEE91-FA7E-8FF4-3EE3-DE5873312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A0040-2493-F254-3364-6441A70D3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B874D-AEC0-162D-2B34-BCC06EE246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9E425E-84AB-4196-915D-434222E43247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44F08-7352-EAD5-CB42-F7D1BED1E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64313-CD65-9F28-6A3B-D9CE17B9E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883025-A6B6-4433-8BDE-D0C005073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5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1AB306-1A15-F5B2-F83D-2B987924D0D7}"/>
              </a:ext>
            </a:extLst>
          </p:cNvPr>
          <p:cNvSpPr txBox="1"/>
          <p:nvPr/>
        </p:nvSpPr>
        <p:spPr>
          <a:xfrm>
            <a:off x="2917097" y="176125"/>
            <a:ext cx="62453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/>
              <a:t>Colorado Bad Faith Update</a:t>
            </a:r>
            <a:endParaRPr lang="en-US" sz="3500" dirty="0"/>
          </a:p>
        </p:txBody>
      </p:sp>
      <p:pic>
        <p:nvPicPr>
          <p:cNvPr id="1026" name="Picture 2" descr="Katherine K. Kust Photo">
            <a:extLst>
              <a:ext uri="{FF2B5EF4-FFF2-40B4-BE49-F238E27FC236}">
                <a16:creationId xmlns:a16="http://schemas.microsoft.com/office/drawing/2014/main" id="{9C9445A7-3048-B144-620E-CAF630657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41" y="1040462"/>
            <a:ext cx="1231422" cy="177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20CA34-6DE7-9F45-FE5A-91D501D53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12" y="2812202"/>
            <a:ext cx="2648320" cy="962159"/>
          </a:xfrm>
          <a:prstGeom prst="rect">
            <a:avLst/>
          </a:prstGeom>
        </p:spPr>
      </p:pic>
      <p:pic>
        <p:nvPicPr>
          <p:cNvPr id="1028" name="Picture 4" descr="Rebecca K. Wagner">
            <a:extLst>
              <a:ext uri="{FF2B5EF4-FFF2-40B4-BE49-F238E27FC236}">
                <a16:creationId xmlns:a16="http://schemas.microsoft.com/office/drawing/2014/main" id="{0CBC5B86-AD35-FE1F-1A82-318BA306D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285" y="2215688"/>
            <a:ext cx="1231423" cy="172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9CF313-7175-1715-9A88-04523E0D0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3880" y="3939680"/>
            <a:ext cx="2238587" cy="9723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6FCD04-0FD0-BE1B-1DA3-18F7BED7F1AB}"/>
              </a:ext>
            </a:extLst>
          </p:cNvPr>
          <p:cNvSpPr txBox="1"/>
          <p:nvPr/>
        </p:nvSpPr>
        <p:spPr>
          <a:xfrm>
            <a:off x="5366069" y="3077684"/>
            <a:ext cx="401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Rebecca Wagner</a:t>
            </a:r>
            <a:r>
              <a:rPr lang="en-US" sz="1800" dirty="0"/>
              <a:t>, Partner </a:t>
            </a:r>
          </a:p>
          <a:p>
            <a:pPr algn="ctr"/>
            <a:r>
              <a:rPr lang="en-US" sz="1800" dirty="0"/>
              <a:t>Campbell Wagner and Frazier, LLC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A91911-50F5-5981-D060-6FB14DDE8C65}"/>
              </a:ext>
            </a:extLst>
          </p:cNvPr>
          <p:cNvSpPr txBox="1"/>
          <p:nvPr/>
        </p:nvSpPr>
        <p:spPr>
          <a:xfrm>
            <a:off x="2839963" y="1724213"/>
            <a:ext cx="3535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Katherine Kust</a:t>
            </a:r>
            <a:r>
              <a:rPr lang="en-US" sz="1800" dirty="0"/>
              <a:t>, Partner </a:t>
            </a:r>
          </a:p>
          <a:p>
            <a:pPr algn="ctr"/>
            <a:r>
              <a:rPr lang="en-US" sz="1800" dirty="0"/>
              <a:t>Gordon Rees Scully </a:t>
            </a:r>
            <a:r>
              <a:rPr lang="en-US" sz="1800" dirty="0" err="1"/>
              <a:t>Mansukhani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6CDABF-C37E-DB8F-0ADA-BA8CB56A10E4}"/>
              </a:ext>
            </a:extLst>
          </p:cNvPr>
          <p:cNvSpPr txBox="1"/>
          <p:nvPr/>
        </p:nvSpPr>
        <p:spPr>
          <a:xfrm>
            <a:off x="2917097" y="4727830"/>
            <a:ext cx="3317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Sandy Eloranto</a:t>
            </a:r>
            <a:r>
              <a:rPr lang="en-US" sz="1800" dirty="0"/>
              <a:t>, Shareholder </a:t>
            </a:r>
          </a:p>
          <a:p>
            <a:pPr algn="ctr"/>
            <a:r>
              <a:rPr lang="en-US" sz="1800" dirty="0"/>
              <a:t>Sutton |Booker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14FA0F-99EE-D944-96DC-5F78BE12EC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0980"/>
          <a:stretch/>
        </p:blipFill>
        <p:spPr>
          <a:xfrm>
            <a:off x="1576761" y="4236345"/>
            <a:ext cx="1266193" cy="14579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9B34D9-5B24-EE7E-1974-A46C073E38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859" y="5694263"/>
            <a:ext cx="2474649" cy="67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0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86CD6C-16D3-2ECD-2731-06F566146E51}"/>
              </a:ext>
            </a:extLst>
          </p:cNvPr>
          <p:cNvSpPr txBox="1"/>
          <p:nvPr/>
        </p:nvSpPr>
        <p:spPr>
          <a:xfrm>
            <a:off x="4395576" y="291625"/>
            <a:ext cx="34008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UM/UIM Updates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829886-3BAB-D0AB-61C1-F19D47A3C836}"/>
              </a:ext>
            </a:extLst>
          </p:cNvPr>
          <p:cNvSpPr txBox="1"/>
          <p:nvPr/>
        </p:nvSpPr>
        <p:spPr>
          <a:xfrm>
            <a:off x="1038351" y="999319"/>
            <a:ext cx="84697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solidFill>
                  <a:srgbClr val="FF0000"/>
                </a:solidFill>
              </a:rPr>
              <a:t>Fear v Geico </a:t>
            </a:r>
          </a:p>
          <a:p>
            <a:endParaRPr lang="en-US" sz="3000" dirty="0"/>
          </a:p>
          <a:p>
            <a:r>
              <a:rPr lang="en-US" sz="3000" dirty="0"/>
              <a:t>	Summary of case and opinion </a:t>
            </a:r>
          </a:p>
          <a:p>
            <a:r>
              <a:rPr lang="en-US" sz="3000" dirty="0"/>
              <a:t>	</a:t>
            </a:r>
          </a:p>
          <a:p>
            <a:r>
              <a:rPr lang="en-US" sz="3000" dirty="0"/>
              <a:t>	How it is playing out: waiver of privilege for 	post litigation claim notes and files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5C49F-B4CD-4BB7-5252-9AEF8F7C1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27" y="4015337"/>
            <a:ext cx="8146474" cy="255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20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86CD6C-16D3-2ECD-2731-06F566146E51}"/>
              </a:ext>
            </a:extLst>
          </p:cNvPr>
          <p:cNvSpPr txBox="1"/>
          <p:nvPr/>
        </p:nvSpPr>
        <p:spPr>
          <a:xfrm>
            <a:off x="4579623" y="427736"/>
            <a:ext cx="31683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UM/UIM Updates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829886-3BAB-D0AB-61C1-F19D47A3C836}"/>
              </a:ext>
            </a:extLst>
          </p:cNvPr>
          <p:cNvSpPr txBox="1"/>
          <p:nvPr/>
        </p:nvSpPr>
        <p:spPr>
          <a:xfrm>
            <a:off x="855287" y="1169576"/>
            <a:ext cx="84697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Wenzell</a:t>
            </a:r>
            <a:r>
              <a:rPr lang="en-US" sz="2400" b="1" i="1" dirty="0">
                <a:solidFill>
                  <a:srgbClr val="FF0000"/>
                </a:solidFill>
              </a:rPr>
              <a:t> v USAA </a:t>
            </a:r>
            <a:r>
              <a:rPr lang="en-US" sz="2400" b="1" dirty="0">
                <a:solidFill>
                  <a:srgbClr val="FF0000"/>
                </a:solidFill>
              </a:rPr>
              <a:t>and 10-3-1118</a:t>
            </a:r>
          </a:p>
          <a:p>
            <a:endParaRPr lang="en-US" sz="2400" dirty="0"/>
          </a:p>
          <a:p>
            <a:r>
              <a:rPr lang="en-US" sz="2400" dirty="0"/>
              <a:t>	Summary of case and opinion </a:t>
            </a:r>
          </a:p>
          <a:p>
            <a:r>
              <a:rPr lang="en-US" sz="2400" dirty="0"/>
              <a:t>	</a:t>
            </a:r>
          </a:p>
          <a:p>
            <a:r>
              <a:rPr lang="en-US" sz="2400" dirty="0"/>
              <a:t>	How it is playing out: condition precedent defenses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A8DB66-AD5E-B93C-4CDE-82B90E5B0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590" y="3665743"/>
            <a:ext cx="8469746" cy="297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52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BE1961-AD41-5C3F-8669-AA3602E258A3}"/>
              </a:ext>
            </a:extLst>
          </p:cNvPr>
          <p:cNvSpPr txBox="1"/>
          <p:nvPr/>
        </p:nvSpPr>
        <p:spPr>
          <a:xfrm>
            <a:off x="2554053" y="2305615"/>
            <a:ext cx="72407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CRS 10-3-1117 enforcement </a:t>
            </a:r>
          </a:p>
          <a:p>
            <a:endParaRPr lang="en-US" sz="3000" dirty="0"/>
          </a:p>
          <a:p>
            <a:r>
              <a:rPr lang="en-US" sz="3000" dirty="0"/>
              <a:t>Classic Car UM/UIM limits </a:t>
            </a:r>
          </a:p>
          <a:p>
            <a:endParaRPr lang="en-US" sz="3000" dirty="0"/>
          </a:p>
          <a:p>
            <a:r>
              <a:rPr lang="en-US" sz="3000" b="1" dirty="0"/>
              <a:t>Other Bad Faith </a:t>
            </a:r>
            <a:r>
              <a:rPr lang="en-US" sz="3000" b="1" dirty="0">
                <a:solidFill>
                  <a:srgbClr val="FF0000"/>
                </a:solidFill>
              </a:rPr>
              <a:t>Set Up Trends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00CE32-79F4-3FAA-5908-87EED5D04889}"/>
              </a:ext>
            </a:extLst>
          </p:cNvPr>
          <p:cNvSpPr txBox="1"/>
          <p:nvPr/>
        </p:nvSpPr>
        <p:spPr>
          <a:xfrm>
            <a:off x="4590255" y="757346"/>
            <a:ext cx="31683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UM/UIM Updates</a:t>
            </a:r>
          </a:p>
        </p:txBody>
      </p:sp>
    </p:spTree>
    <p:extLst>
      <p:ext uri="{BB962C8B-B14F-4D97-AF65-F5344CB8AC3E}">
        <p14:creationId xmlns:p14="http://schemas.microsoft.com/office/powerpoint/2010/main" val="824415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13D9A4-4602-F773-24BC-65BD01C44A37}"/>
              </a:ext>
            </a:extLst>
          </p:cNvPr>
          <p:cNvSpPr txBox="1"/>
          <p:nvPr/>
        </p:nvSpPr>
        <p:spPr>
          <a:xfrm>
            <a:off x="982675" y="778500"/>
            <a:ext cx="102266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dirty="0"/>
              <a:t>Delayed Notice Prejudice Rule </a:t>
            </a:r>
            <a:r>
              <a:rPr lang="en-US" sz="2700" dirty="0"/>
              <a:t>applied to property claims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700" b="1" i="1" dirty="0">
                <a:solidFill>
                  <a:srgbClr val="FF0000"/>
                </a:solidFill>
              </a:rPr>
              <a:t>Gregory v Safeco; </a:t>
            </a:r>
            <a:r>
              <a:rPr lang="en-US" sz="2700" b="1" i="1" dirty="0" err="1">
                <a:solidFill>
                  <a:srgbClr val="FF0000"/>
                </a:solidFill>
              </a:rPr>
              <a:t>Runkel</a:t>
            </a:r>
            <a:r>
              <a:rPr lang="en-US" sz="2700" b="1" i="1" dirty="0">
                <a:solidFill>
                  <a:srgbClr val="FF0000"/>
                </a:solidFill>
              </a:rPr>
              <a:t> v Owners</a:t>
            </a:r>
            <a:r>
              <a:rPr lang="en-US" sz="2700" i="1" dirty="0"/>
              <a:t>, 2024 CO 13, 22SC399 &amp; 22SC563 </a:t>
            </a:r>
            <a:r>
              <a:rPr lang="en-US" sz="2700" dirty="0"/>
              <a:t>– notice prejudice rule applies to residential property policies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700" b="1" i="1" dirty="0"/>
              <a:t>DSB LLC v SF</a:t>
            </a:r>
            <a:r>
              <a:rPr lang="en-US" sz="2700" dirty="0"/>
              <a:t>, 22-cv-01722-RM-SBP (Colo. July 24, 2024) Moore holding storms between DOL and FNOL = prejudice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Enforcement of 12 months to repair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Enforcement of time to sue us </a:t>
            </a:r>
          </a:p>
          <a:p>
            <a:endParaRPr lang="en-US" sz="27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885E27-DB8C-036F-FA4B-E60502385124}"/>
              </a:ext>
            </a:extLst>
          </p:cNvPr>
          <p:cNvSpPr txBox="1"/>
          <p:nvPr/>
        </p:nvSpPr>
        <p:spPr>
          <a:xfrm>
            <a:off x="4592184" y="501501"/>
            <a:ext cx="32340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Property Updates</a:t>
            </a:r>
          </a:p>
        </p:txBody>
      </p:sp>
    </p:spTree>
    <p:extLst>
      <p:ext uri="{BB962C8B-B14F-4D97-AF65-F5344CB8AC3E}">
        <p14:creationId xmlns:p14="http://schemas.microsoft.com/office/powerpoint/2010/main" val="4141921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53EB1C-B118-3551-D513-9F9E397E6AA2}"/>
              </a:ext>
            </a:extLst>
          </p:cNvPr>
          <p:cNvSpPr txBox="1"/>
          <p:nvPr/>
        </p:nvSpPr>
        <p:spPr>
          <a:xfrm>
            <a:off x="2209233" y="1179772"/>
            <a:ext cx="74980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Contractors with Assignments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Review contract language and what specifically was assigned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Challenge standing if contractor has done no repairs. </a:t>
            </a:r>
            <a:r>
              <a:rPr lang="en-US" sz="3000" b="1" i="1" dirty="0"/>
              <a:t>DSB LLC v SF</a:t>
            </a:r>
            <a:r>
              <a:rPr lang="en-US" sz="3000" dirty="0"/>
              <a:t>, 22-cv-01722-RM-SBP (Colo. July 24, 2024)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Review policy language on assignment but haven’t seen a court enforce prohibition without consent yet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AF91AF-8BB8-7689-D84D-7886F6053E31}"/>
              </a:ext>
            </a:extLst>
          </p:cNvPr>
          <p:cNvSpPr txBox="1"/>
          <p:nvPr/>
        </p:nvSpPr>
        <p:spPr>
          <a:xfrm>
            <a:off x="4162416" y="58846"/>
            <a:ext cx="32340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Property Updates</a:t>
            </a:r>
          </a:p>
        </p:txBody>
      </p:sp>
    </p:spTree>
    <p:extLst>
      <p:ext uri="{BB962C8B-B14F-4D97-AF65-F5344CB8AC3E}">
        <p14:creationId xmlns:p14="http://schemas.microsoft.com/office/powerpoint/2010/main" val="2764384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86CD6C-16D3-2ECD-2731-06F566146E51}"/>
              </a:ext>
            </a:extLst>
          </p:cNvPr>
          <p:cNvSpPr txBox="1"/>
          <p:nvPr/>
        </p:nvSpPr>
        <p:spPr>
          <a:xfrm>
            <a:off x="4478985" y="323749"/>
            <a:ext cx="32340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Property Updates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829886-3BAB-D0AB-61C1-F19D47A3C836}"/>
              </a:ext>
            </a:extLst>
          </p:cNvPr>
          <p:cNvSpPr txBox="1"/>
          <p:nvPr/>
        </p:nvSpPr>
        <p:spPr>
          <a:xfrm>
            <a:off x="2080583" y="1159548"/>
            <a:ext cx="846974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Wildfire Litigation and Lessons Learned</a:t>
            </a:r>
          </a:p>
          <a:p>
            <a:endParaRPr lang="en-US" sz="3000" dirty="0"/>
          </a:p>
          <a:p>
            <a:r>
              <a:rPr lang="en-US" sz="3000" dirty="0"/>
              <a:t>Significant storms in 2023</a:t>
            </a:r>
          </a:p>
          <a:p>
            <a:endParaRPr lang="en-US" sz="3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b="1" dirty="0"/>
              <a:t>May 10, 2023 </a:t>
            </a:r>
            <a:r>
              <a:rPr lang="en-US" sz="3000" dirty="0"/>
              <a:t>(up to 1.75 inch hail, Centennial / Aurora)</a:t>
            </a:r>
          </a:p>
          <a:p>
            <a:pPr lvl="1"/>
            <a:endParaRPr lang="en-US" sz="3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b="1" dirty="0"/>
              <a:t>June 22, 2023 </a:t>
            </a:r>
            <a:r>
              <a:rPr lang="en-US" sz="3000" dirty="0"/>
              <a:t>(Tornado, Littleton)</a:t>
            </a:r>
          </a:p>
          <a:p>
            <a:endParaRPr lang="en-US" sz="3000" dirty="0"/>
          </a:p>
          <a:p>
            <a:r>
              <a:rPr lang="en-US" sz="3000" dirty="0"/>
              <a:t>DOI Updates </a:t>
            </a:r>
          </a:p>
        </p:txBody>
      </p:sp>
    </p:spTree>
    <p:extLst>
      <p:ext uri="{BB962C8B-B14F-4D97-AF65-F5344CB8AC3E}">
        <p14:creationId xmlns:p14="http://schemas.microsoft.com/office/powerpoint/2010/main" val="2641300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2490B-304D-AB1C-DB1F-E99EE37ED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4691"/>
            <a:ext cx="3932237" cy="1600200"/>
          </a:xfrm>
        </p:spPr>
        <p:txBody>
          <a:bodyPr/>
          <a:lstStyle/>
          <a:p>
            <a:r>
              <a:rPr lang="en-US" b="1" dirty="0"/>
              <a:t>Appraisal Updates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12980-8E70-6687-62FA-098D0502D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913" y="438205"/>
            <a:ext cx="6643393" cy="611804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i="1" dirty="0" err="1"/>
              <a:t>Bonbeck</a:t>
            </a:r>
            <a:r>
              <a:rPr lang="en-US" sz="2400" i="1" dirty="0"/>
              <a:t> Parker </a:t>
            </a:r>
            <a:r>
              <a:rPr lang="en-US" sz="2400" dirty="0"/>
              <a:t>– 14 F.4</a:t>
            </a:r>
            <a:r>
              <a:rPr lang="en-US" sz="2400" baseline="30000" dirty="0"/>
              <a:t>th</a:t>
            </a:r>
            <a:r>
              <a:rPr lang="en-US" sz="2400" dirty="0"/>
              <a:t> 1169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“Amount of Loss”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Causation vs coverage 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Change in law per Brimmer (2021 WL 5579052)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Code upgrades = coverage </a:t>
            </a:r>
          </a:p>
          <a:p>
            <a:pPr lvl="1"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Consequence of not paying award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Not breach – </a:t>
            </a:r>
            <a:r>
              <a:rPr lang="en-US" sz="2200" i="1" dirty="0"/>
              <a:t>Thornton v. Owners </a:t>
            </a:r>
            <a:r>
              <a:rPr lang="en-US" sz="2200" dirty="0"/>
              <a:t>(Moore, 2023 WL 8018257)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Could be breach - </a:t>
            </a:r>
            <a:r>
              <a:rPr lang="en-US" sz="2200" i="1" dirty="0" err="1"/>
              <a:t>Bertisen</a:t>
            </a:r>
            <a:r>
              <a:rPr lang="en-US" sz="2200" i="1" dirty="0"/>
              <a:t> v Travelers </a:t>
            </a:r>
            <a:r>
              <a:rPr lang="en-US" sz="2200" dirty="0"/>
              <a:t>(Wang, 2023 WL 5822504)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Consider filing a counterclaim dec action to set aside/vacate award or separate motion with answer (</a:t>
            </a:r>
            <a:r>
              <a:rPr lang="en-US" sz="2200" i="1" dirty="0"/>
              <a:t>see </a:t>
            </a:r>
            <a:r>
              <a:rPr lang="en-US" sz="2200" i="1" dirty="0" err="1"/>
              <a:t>Bertisen</a:t>
            </a:r>
            <a:r>
              <a:rPr lang="en-US" sz="2200" i="1" dirty="0"/>
              <a:t>)</a:t>
            </a:r>
            <a:endParaRPr lang="en-US" sz="2200" dirty="0"/>
          </a:p>
          <a:p>
            <a:pPr lvl="1"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Award higher than what was paid before does not equal breach (2021 WL 5957418)</a:t>
            </a:r>
          </a:p>
        </p:txBody>
      </p:sp>
    </p:spTree>
    <p:extLst>
      <p:ext uri="{BB962C8B-B14F-4D97-AF65-F5344CB8AC3E}">
        <p14:creationId xmlns:p14="http://schemas.microsoft.com/office/powerpoint/2010/main" val="54390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664292-C3E8-42B6-C2C9-9CD3FF995C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8" t="12418" r="39106" b="13746"/>
          <a:stretch/>
        </p:blipFill>
        <p:spPr>
          <a:xfrm>
            <a:off x="1610410" y="989201"/>
            <a:ext cx="6514692" cy="20116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93C11FE-4544-4FC4-5DDB-45A31F400E38}"/>
              </a:ext>
            </a:extLst>
          </p:cNvPr>
          <p:cNvGrpSpPr/>
          <p:nvPr/>
        </p:nvGrpSpPr>
        <p:grpSpPr>
          <a:xfrm>
            <a:off x="1610411" y="3278739"/>
            <a:ext cx="6514691" cy="2003569"/>
            <a:chOff x="1610410" y="3611880"/>
            <a:chExt cx="6514691" cy="20035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2439F08-35D7-1355-C6B2-4212F8EB5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1560"/>
            <a:stretch/>
          </p:blipFill>
          <p:spPr>
            <a:xfrm>
              <a:off x="1610410" y="3611880"/>
              <a:ext cx="6514691" cy="187786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064E787-0798-6DFA-91BF-B01F61AFBA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597" t="13946" r="29247" b="9609"/>
            <a:stretch/>
          </p:blipFill>
          <p:spPr>
            <a:xfrm>
              <a:off x="5356941" y="4716655"/>
              <a:ext cx="2244798" cy="89879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B1121BD-8538-EA84-B040-3F64E53D06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3999" b="10401"/>
            <a:stretch/>
          </p:blipFill>
          <p:spPr>
            <a:xfrm>
              <a:off x="5274645" y="3628746"/>
              <a:ext cx="2327094" cy="47691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C469E95-82C7-A8EE-C940-47655196837E}"/>
              </a:ext>
            </a:extLst>
          </p:cNvPr>
          <p:cNvGrpSpPr/>
          <p:nvPr/>
        </p:nvGrpSpPr>
        <p:grpSpPr>
          <a:xfrm>
            <a:off x="8348471" y="989201"/>
            <a:ext cx="2233118" cy="4167401"/>
            <a:chOff x="8605529" y="559422"/>
            <a:chExt cx="2272146" cy="42859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8DCBD8-BDD4-25A2-8938-3AB54FCB7E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68382" b="88524"/>
            <a:stretch/>
          </p:blipFill>
          <p:spPr>
            <a:xfrm>
              <a:off x="8605529" y="559422"/>
              <a:ext cx="2272146" cy="38260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B3521F0-C500-C655-DEF2-B8BEE8E4BE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9128" r="79502" b="14973"/>
            <a:stretch/>
          </p:blipFill>
          <p:spPr>
            <a:xfrm>
              <a:off x="8605529" y="942030"/>
              <a:ext cx="2272146" cy="390334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897E2AB-B760-0404-F18D-79444D61B2B5}"/>
                </a:ext>
              </a:extLst>
            </p:cNvPr>
            <p:cNvSpPr txBox="1"/>
            <p:nvPr/>
          </p:nvSpPr>
          <p:spPr>
            <a:xfrm>
              <a:off x="8632878" y="3380171"/>
              <a:ext cx="22447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</a:rPr>
                <a:t>rwagner@wsf-law.net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6570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370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Appraisal Updates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Sandy Eloranto</dc:creator>
  <cp:lastModifiedBy>Sandy Eloranto</cp:lastModifiedBy>
  <cp:revision>20</cp:revision>
  <dcterms:created xsi:type="dcterms:W3CDTF">2024-07-16T15:26:36Z</dcterms:created>
  <dcterms:modified xsi:type="dcterms:W3CDTF">2024-07-30T19:01:33Z</dcterms:modified>
</cp:coreProperties>
</file>